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  <p:sldId id="357" r:id="rId107"/>
    <p:sldId id="358" r:id="rId108"/>
    <p:sldId id="359" r:id="rId109"/>
    <p:sldId id="360" r:id="rId110"/>
    <p:sldId id="361" r:id="rId111"/>
    <p:sldId id="362" r:id="rId112"/>
    <p:sldId id="363" r:id="rId113"/>
    <p:sldId id="364" r:id="rId114"/>
    <p:sldId id="365" r:id="rId115"/>
    <p:sldId id="366" r:id="rId116"/>
    <p:sldId id="367" r:id="rId117"/>
    <p:sldId id="368" r:id="rId118"/>
    <p:sldId id="369" r:id="rId119"/>
    <p:sldId id="370" r:id="rId120"/>
    <p:sldId id="371" r:id="rId121"/>
    <p:sldId id="372" r:id="rId122"/>
    <p:sldId id="373" r:id="rId123"/>
    <p:sldId id="374" r:id="rId124"/>
    <p:sldId id="375" r:id="rId125"/>
    <p:sldId id="376" r:id="rId126"/>
    <p:sldId id="377" r:id="rId127"/>
    <p:sldId id="378" r:id="rId128"/>
    <p:sldId id="379" r:id="rId129"/>
    <p:sldId id="380" r:id="rId130"/>
    <p:sldId id="381" r:id="rId131"/>
    <p:sldId id="382" r:id="rId132"/>
    <p:sldId id="383" r:id="rId133"/>
    <p:sldId id="384" r:id="rId134"/>
    <p:sldId id="385" r:id="rId135"/>
    <p:sldId id="386" r:id="rId136"/>
    <p:sldId id="387" r:id="rId137"/>
    <p:sldId id="388" r:id="rId138"/>
    <p:sldId id="389" r:id="rId139"/>
    <p:sldId id="390" r:id="rId140"/>
    <p:sldId id="391" r:id="rId141"/>
    <p:sldId id="392" r:id="rId142"/>
    <p:sldId id="393" r:id="rId143"/>
    <p:sldId id="394" r:id="rId144"/>
    <p:sldId id="395" r:id="rId145"/>
    <p:sldId id="396" r:id="rId146"/>
    <p:sldId id="397" r:id="rId147"/>
    <p:sldId id="398" r:id="rId148"/>
    <p:sldId id="399" r:id="rId149"/>
    <p:sldId id="400" r:id="rId150"/>
    <p:sldId id="401" r:id="rId151"/>
    <p:sldId id="402" r:id="rId152"/>
    <p:sldId id="403" r:id="rId153"/>
    <p:sldId id="404" r:id="rId154"/>
    <p:sldId id="405" r:id="rId155"/>
    <p:sldId id="406" r:id="rId156"/>
    <p:sldId id="407" r:id="rId157"/>
    <p:sldId id="408" r:id="rId158"/>
    <p:sldId id="409" r:id="rId159"/>
    <p:sldId id="410" r:id="rId160"/>
    <p:sldId id="411" r:id="rId161"/>
    <p:sldId id="412" r:id="rId162"/>
    <p:sldId id="413" r:id="rId163"/>
    <p:sldId id="414" r:id="rId164"/>
    <p:sldId id="415" r:id="rId165"/>
    <p:sldId id="416" r:id="rId166"/>
    <p:sldId id="417" r:id="rId167"/>
    <p:sldId id="418" r:id="rId168"/>
    <p:sldId id="419" r:id="rId169"/>
    <p:sldId id="420" r:id="rId170"/>
    <p:sldId id="421" r:id="rId171"/>
    <p:sldId id="422" r:id="rId172"/>
    <p:sldId id="423" r:id="rId173"/>
    <p:sldId id="424" r:id="rId174"/>
    <p:sldId id="425" r:id="rId175"/>
    <p:sldId id="426" r:id="rId176"/>
    <p:sldId id="427" r:id="rId177"/>
    <p:sldId id="428" r:id="rId178"/>
    <p:sldId id="429" r:id="rId179"/>
    <p:sldId id="430" r:id="rId180"/>
    <p:sldId id="431" r:id="rId181"/>
    <p:sldId id="432" r:id="rId182"/>
    <p:sldId id="433" r:id="rId183"/>
    <p:sldId id="434" r:id="rId184"/>
    <p:sldId id="435" r:id="rId185"/>
    <p:sldId id="436" r:id="rId186"/>
    <p:sldId id="437" r:id="rId187"/>
    <p:sldId id="438" r:id="rId188"/>
    <p:sldId id="439" r:id="rId189"/>
    <p:sldId id="440" r:id="rId190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100" Type="http://schemas.openxmlformats.org/officeDocument/2006/relationships/slide" Target="slides/slide95.xml"/><Relationship Id="rId101" Type="http://schemas.openxmlformats.org/officeDocument/2006/relationships/slide" Target="slides/slide96.xml"/><Relationship Id="rId102" Type="http://schemas.openxmlformats.org/officeDocument/2006/relationships/slide" Target="slides/slide97.xml"/><Relationship Id="rId103" Type="http://schemas.openxmlformats.org/officeDocument/2006/relationships/slide" Target="slides/slide98.xml"/><Relationship Id="rId104" Type="http://schemas.openxmlformats.org/officeDocument/2006/relationships/slide" Target="slides/slide99.xml"/><Relationship Id="rId105" Type="http://schemas.openxmlformats.org/officeDocument/2006/relationships/slide" Target="slides/slide100.xml"/><Relationship Id="rId106" Type="http://schemas.openxmlformats.org/officeDocument/2006/relationships/slide" Target="slides/slide101.xml"/><Relationship Id="rId107" Type="http://schemas.openxmlformats.org/officeDocument/2006/relationships/slide" Target="slides/slide102.xml"/><Relationship Id="rId108" Type="http://schemas.openxmlformats.org/officeDocument/2006/relationships/slide" Target="slides/slide103.xml"/><Relationship Id="rId109" Type="http://schemas.openxmlformats.org/officeDocument/2006/relationships/slide" Target="slides/slide104.xml"/><Relationship Id="rId110" Type="http://schemas.openxmlformats.org/officeDocument/2006/relationships/slide" Target="slides/slide105.xml"/><Relationship Id="rId111" Type="http://schemas.openxmlformats.org/officeDocument/2006/relationships/slide" Target="slides/slide106.xml"/><Relationship Id="rId112" Type="http://schemas.openxmlformats.org/officeDocument/2006/relationships/slide" Target="slides/slide107.xml"/><Relationship Id="rId113" Type="http://schemas.openxmlformats.org/officeDocument/2006/relationships/slide" Target="slides/slide108.xml"/><Relationship Id="rId114" Type="http://schemas.openxmlformats.org/officeDocument/2006/relationships/slide" Target="slides/slide109.xml"/><Relationship Id="rId115" Type="http://schemas.openxmlformats.org/officeDocument/2006/relationships/slide" Target="slides/slide110.xml"/><Relationship Id="rId116" Type="http://schemas.openxmlformats.org/officeDocument/2006/relationships/slide" Target="slides/slide111.xml"/><Relationship Id="rId117" Type="http://schemas.openxmlformats.org/officeDocument/2006/relationships/slide" Target="slides/slide112.xml"/><Relationship Id="rId118" Type="http://schemas.openxmlformats.org/officeDocument/2006/relationships/slide" Target="slides/slide113.xml"/><Relationship Id="rId119" Type="http://schemas.openxmlformats.org/officeDocument/2006/relationships/slide" Target="slides/slide114.xml"/><Relationship Id="rId120" Type="http://schemas.openxmlformats.org/officeDocument/2006/relationships/slide" Target="slides/slide115.xml"/><Relationship Id="rId121" Type="http://schemas.openxmlformats.org/officeDocument/2006/relationships/slide" Target="slides/slide116.xml"/><Relationship Id="rId122" Type="http://schemas.openxmlformats.org/officeDocument/2006/relationships/slide" Target="slides/slide117.xml"/><Relationship Id="rId123" Type="http://schemas.openxmlformats.org/officeDocument/2006/relationships/slide" Target="slides/slide118.xml"/><Relationship Id="rId124" Type="http://schemas.openxmlformats.org/officeDocument/2006/relationships/slide" Target="slides/slide119.xml"/><Relationship Id="rId125" Type="http://schemas.openxmlformats.org/officeDocument/2006/relationships/slide" Target="slides/slide120.xml"/><Relationship Id="rId126" Type="http://schemas.openxmlformats.org/officeDocument/2006/relationships/slide" Target="slides/slide121.xml"/><Relationship Id="rId127" Type="http://schemas.openxmlformats.org/officeDocument/2006/relationships/slide" Target="slides/slide122.xml"/><Relationship Id="rId128" Type="http://schemas.openxmlformats.org/officeDocument/2006/relationships/slide" Target="slides/slide123.xml"/><Relationship Id="rId129" Type="http://schemas.openxmlformats.org/officeDocument/2006/relationships/slide" Target="slides/slide124.xml"/><Relationship Id="rId130" Type="http://schemas.openxmlformats.org/officeDocument/2006/relationships/slide" Target="slides/slide125.xml"/><Relationship Id="rId131" Type="http://schemas.openxmlformats.org/officeDocument/2006/relationships/slide" Target="slides/slide126.xml"/><Relationship Id="rId132" Type="http://schemas.openxmlformats.org/officeDocument/2006/relationships/slide" Target="slides/slide127.xml"/><Relationship Id="rId133" Type="http://schemas.openxmlformats.org/officeDocument/2006/relationships/slide" Target="slides/slide128.xml"/><Relationship Id="rId134" Type="http://schemas.openxmlformats.org/officeDocument/2006/relationships/slide" Target="slides/slide129.xml"/><Relationship Id="rId135" Type="http://schemas.openxmlformats.org/officeDocument/2006/relationships/slide" Target="slides/slide130.xml"/><Relationship Id="rId136" Type="http://schemas.openxmlformats.org/officeDocument/2006/relationships/slide" Target="slides/slide131.xml"/><Relationship Id="rId137" Type="http://schemas.openxmlformats.org/officeDocument/2006/relationships/slide" Target="slides/slide132.xml"/><Relationship Id="rId138" Type="http://schemas.openxmlformats.org/officeDocument/2006/relationships/slide" Target="slides/slide133.xml"/><Relationship Id="rId139" Type="http://schemas.openxmlformats.org/officeDocument/2006/relationships/slide" Target="slides/slide134.xml"/><Relationship Id="rId140" Type="http://schemas.openxmlformats.org/officeDocument/2006/relationships/slide" Target="slides/slide135.xml"/><Relationship Id="rId141" Type="http://schemas.openxmlformats.org/officeDocument/2006/relationships/slide" Target="slides/slide136.xml"/><Relationship Id="rId142" Type="http://schemas.openxmlformats.org/officeDocument/2006/relationships/slide" Target="slides/slide137.xml"/><Relationship Id="rId143" Type="http://schemas.openxmlformats.org/officeDocument/2006/relationships/slide" Target="slides/slide138.xml"/><Relationship Id="rId144" Type="http://schemas.openxmlformats.org/officeDocument/2006/relationships/slide" Target="slides/slide139.xml"/><Relationship Id="rId145" Type="http://schemas.openxmlformats.org/officeDocument/2006/relationships/slide" Target="slides/slide140.xml"/><Relationship Id="rId146" Type="http://schemas.openxmlformats.org/officeDocument/2006/relationships/slide" Target="slides/slide141.xml"/><Relationship Id="rId147" Type="http://schemas.openxmlformats.org/officeDocument/2006/relationships/slide" Target="slides/slide142.xml"/><Relationship Id="rId148" Type="http://schemas.openxmlformats.org/officeDocument/2006/relationships/slide" Target="slides/slide143.xml"/><Relationship Id="rId149" Type="http://schemas.openxmlformats.org/officeDocument/2006/relationships/slide" Target="slides/slide144.xml"/><Relationship Id="rId150" Type="http://schemas.openxmlformats.org/officeDocument/2006/relationships/slide" Target="slides/slide145.xml"/><Relationship Id="rId151" Type="http://schemas.openxmlformats.org/officeDocument/2006/relationships/slide" Target="slides/slide146.xml"/><Relationship Id="rId152" Type="http://schemas.openxmlformats.org/officeDocument/2006/relationships/slide" Target="slides/slide147.xml"/><Relationship Id="rId153" Type="http://schemas.openxmlformats.org/officeDocument/2006/relationships/slide" Target="slides/slide148.xml"/><Relationship Id="rId154" Type="http://schemas.openxmlformats.org/officeDocument/2006/relationships/slide" Target="slides/slide149.xml"/><Relationship Id="rId155" Type="http://schemas.openxmlformats.org/officeDocument/2006/relationships/slide" Target="slides/slide150.xml"/><Relationship Id="rId156" Type="http://schemas.openxmlformats.org/officeDocument/2006/relationships/slide" Target="slides/slide151.xml"/><Relationship Id="rId157" Type="http://schemas.openxmlformats.org/officeDocument/2006/relationships/slide" Target="slides/slide152.xml"/><Relationship Id="rId158" Type="http://schemas.openxmlformats.org/officeDocument/2006/relationships/slide" Target="slides/slide153.xml"/><Relationship Id="rId159" Type="http://schemas.openxmlformats.org/officeDocument/2006/relationships/slide" Target="slides/slide154.xml"/><Relationship Id="rId160" Type="http://schemas.openxmlformats.org/officeDocument/2006/relationships/slide" Target="slides/slide155.xml"/><Relationship Id="rId161" Type="http://schemas.openxmlformats.org/officeDocument/2006/relationships/slide" Target="slides/slide156.xml"/><Relationship Id="rId162" Type="http://schemas.openxmlformats.org/officeDocument/2006/relationships/slide" Target="slides/slide157.xml"/><Relationship Id="rId163" Type="http://schemas.openxmlformats.org/officeDocument/2006/relationships/slide" Target="slides/slide158.xml"/><Relationship Id="rId164" Type="http://schemas.openxmlformats.org/officeDocument/2006/relationships/slide" Target="slides/slide159.xml"/><Relationship Id="rId165" Type="http://schemas.openxmlformats.org/officeDocument/2006/relationships/slide" Target="slides/slide160.xml"/><Relationship Id="rId166" Type="http://schemas.openxmlformats.org/officeDocument/2006/relationships/slide" Target="slides/slide161.xml"/><Relationship Id="rId167" Type="http://schemas.openxmlformats.org/officeDocument/2006/relationships/slide" Target="slides/slide162.xml"/><Relationship Id="rId168" Type="http://schemas.openxmlformats.org/officeDocument/2006/relationships/slide" Target="slides/slide163.xml"/><Relationship Id="rId169" Type="http://schemas.openxmlformats.org/officeDocument/2006/relationships/slide" Target="slides/slide164.xml"/><Relationship Id="rId170" Type="http://schemas.openxmlformats.org/officeDocument/2006/relationships/slide" Target="slides/slide165.xml"/><Relationship Id="rId171" Type="http://schemas.openxmlformats.org/officeDocument/2006/relationships/slide" Target="slides/slide166.xml"/><Relationship Id="rId172" Type="http://schemas.openxmlformats.org/officeDocument/2006/relationships/slide" Target="slides/slide167.xml"/><Relationship Id="rId173" Type="http://schemas.openxmlformats.org/officeDocument/2006/relationships/slide" Target="slides/slide168.xml"/><Relationship Id="rId174" Type="http://schemas.openxmlformats.org/officeDocument/2006/relationships/slide" Target="slides/slide169.xml"/><Relationship Id="rId175" Type="http://schemas.openxmlformats.org/officeDocument/2006/relationships/slide" Target="slides/slide170.xml"/><Relationship Id="rId176" Type="http://schemas.openxmlformats.org/officeDocument/2006/relationships/slide" Target="slides/slide171.xml"/><Relationship Id="rId177" Type="http://schemas.openxmlformats.org/officeDocument/2006/relationships/slide" Target="slides/slide172.xml"/><Relationship Id="rId178" Type="http://schemas.openxmlformats.org/officeDocument/2006/relationships/slide" Target="slides/slide173.xml"/><Relationship Id="rId179" Type="http://schemas.openxmlformats.org/officeDocument/2006/relationships/slide" Target="slides/slide174.xml"/><Relationship Id="rId180" Type="http://schemas.openxmlformats.org/officeDocument/2006/relationships/slide" Target="slides/slide175.xml"/><Relationship Id="rId181" Type="http://schemas.openxmlformats.org/officeDocument/2006/relationships/slide" Target="slides/slide176.xml"/><Relationship Id="rId182" Type="http://schemas.openxmlformats.org/officeDocument/2006/relationships/slide" Target="slides/slide177.xml"/><Relationship Id="rId183" Type="http://schemas.openxmlformats.org/officeDocument/2006/relationships/slide" Target="slides/slide178.xml"/><Relationship Id="rId184" Type="http://schemas.openxmlformats.org/officeDocument/2006/relationships/slide" Target="slides/slide179.xml"/><Relationship Id="rId185" Type="http://schemas.openxmlformats.org/officeDocument/2006/relationships/slide" Target="slides/slide180.xml"/><Relationship Id="rId186" Type="http://schemas.openxmlformats.org/officeDocument/2006/relationships/slide" Target="slides/slide181.xml"/><Relationship Id="rId187" Type="http://schemas.openxmlformats.org/officeDocument/2006/relationships/slide" Target="slides/slide182.xml"/><Relationship Id="rId188" Type="http://schemas.openxmlformats.org/officeDocument/2006/relationships/slide" Target="slides/slide183.xml"/><Relationship Id="rId189" Type="http://schemas.openxmlformats.org/officeDocument/2006/relationships/slide" Target="slides/slide184.xml"/><Relationship Id="rId190" Type="http://schemas.openxmlformats.org/officeDocument/2006/relationships/slide" Target="slides/slide18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17321" y="1543888"/>
            <a:ext cx="8065770" cy="2733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786790" y="4178300"/>
            <a:ext cx="7727950" cy="14154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9442" y="1543888"/>
            <a:ext cx="7961630" cy="3391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6300" y="1543888"/>
            <a:ext cx="7991398" cy="3391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4514" y="2676601"/>
            <a:ext cx="7573645" cy="84899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>
                <a:solidFill>
                  <a:srgbClr val="FFFF00"/>
                </a:solidFill>
              </a:rPr>
              <a:t>Prayer and</a:t>
            </a:r>
            <a:r>
              <a:rPr dirty="0" sz="5400" spc="-100">
                <a:solidFill>
                  <a:srgbClr val="FFFF00"/>
                </a:solidFill>
              </a:rPr>
              <a:t> </a:t>
            </a:r>
            <a:r>
              <a:rPr dirty="0" sz="5400">
                <a:solidFill>
                  <a:srgbClr val="FFFF00"/>
                </a:solidFill>
              </a:rPr>
              <a:t>Evangelism</a:t>
            </a:r>
            <a:endParaRPr sz="5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37910" y="2664332"/>
            <a:ext cx="2362200" cy="71755"/>
          </a:xfrm>
          <a:custGeom>
            <a:avLst/>
            <a:gdLst/>
            <a:ahLst/>
            <a:cxnLst/>
            <a:rect l="l" t="t" r="r" b="b"/>
            <a:pathLst>
              <a:path w="2362200" h="71755">
                <a:moveTo>
                  <a:pt x="2362200" y="0"/>
                </a:moveTo>
                <a:lnTo>
                  <a:pt x="0" y="0"/>
                </a:lnTo>
                <a:lnTo>
                  <a:pt x="0" y="71627"/>
                </a:lnTo>
                <a:lnTo>
                  <a:pt x="2362200" y="71627"/>
                </a:lnTo>
                <a:lnTo>
                  <a:pt x="23622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484498" y="3404996"/>
            <a:ext cx="1524000" cy="71755"/>
          </a:xfrm>
          <a:custGeom>
            <a:avLst/>
            <a:gdLst/>
            <a:ahLst/>
            <a:cxnLst/>
            <a:rect l="l" t="t" r="r" b="b"/>
            <a:pathLst>
              <a:path w="1524000" h="71754">
                <a:moveTo>
                  <a:pt x="1524000" y="0"/>
                </a:moveTo>
                <a:lnTo>
                  <a:pt x="0" y="0"/>
                </a:lnTo>
                <a:lnTo>
                  <a:pt x="0" y="71627"/>
                </a:lnTo>
                <a:lnTo>
                  <a:pt x="1524000" y="71627"/>
                </a:lnTo>
                <a:lnTo>
                  <a:pt x="15240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51710" y="4145660"/>
            <a:ext cx="2552700" cy="71755"/>
          </a:xfrm>
          <a:custGeom>
            <a:avLst/>
            <a:gdLst/>
            <a:ahLst/>
            <a:cxnLst/>
            <a:rect l="l" t="t" r="r" b="b"/>
            <a:pathLst>
              <a:path w="2552700" h="71754">
                <a:moveTo>
                  <a:pt x="2552700" y="0"/>
                </a:moveTo>
                <a:lnTo>
                  <a:pt x="0" y="0"/>
                </a:lnTo>
                <a:lnTo>
                  <a:pt x="0" y="71627"/>
                </a:lnTo>
                <a:lnTo>
                  <a:pt x="2552700" y="71627"/>
                </a:lnTo>
                <a:lnTo>
                  <a:pt x="25527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351910" y="4886325"/>
            <a:ext cx="1752600" cy="71755"/>
          </a:xfrm>
          <a:custGeom>
            <a:avLst/>
            <a:gdLst/>
            <a:ahLst/>
            <a:cxnLst/>
            <a:rect l="l" t="t" r="r" b="b"/>
            <a:pathLst>
              <a:path w="1752600" h="71754">
                <a:moveTo>
                  <a:pt x="1752600" y="0"/>
                </a:moveTo>
                <a:lnTo>
                  <a:pt x="0" y="0"/>
                </a:lnTo>
                <a:lnTo>
                  <a:pt x="0" y="71627"/>
                </a:lnTo>
                <a:lnTo>
                  <a:pt x="1752600" y="71627"/>
                </a:lnTo>
                <a:lnTo>
                  <a:pt x="1752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23822" y="5626925"/>
            <a:ext cx="1524000" cy="71755"/>
          </a:xfrm>
          <a:custGeom>
            <a:avLst/>
            <a:gdLst/>
            <a:ahLst/>
            <a:cxnLst/>
            <a:rect l="l" t="t" r="r" b="b"/>
            <a:pathLst>
              <a:path w="1524000" h="71754">
                <a:moveTo>
                  <a:pt x="1524000" y="0"/>
                </a:moveTo>
                <a:lnTo>
                  <a:pt x="0" y="0"/>
                </a:lnTo>
                <a:lnTo>
                  <a:pt x="0" y="71628"/>
                </a:lnTo>
                <a:lnTo>
                  <a:pt x="1524000" y="71628"/>
                </a:lnTo>
                <a:lnTo>
                  <a:pt x="15240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73709" y="1152220"/>
            <a:ext cx="7493634" cy="4552950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165100" marR="156845" indent="570865">
              <a:lnSpc>
                <a:spcPts val="5830"/>
              </a:lnSpc>
              <a:spcBef>
                <a:spcPts val="835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3. In the same way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that Jesus left</a:t>
            </a:r>
            <a:r>
              <a:rPr dirty="0" sz="54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heaven</a:t>
            </a:r>
            <a:endParaRPr sz="5400">
              <a:latin typeface="Arial"/>
              <a:cs typeface="Arial"/>
            </a:endParaRPr>
          </a:p>
          <a:p>
            <a:pPr algn="ctr">
              <a:lnSpc>
                <a:spcPts val="5425"/>
              </a:lnSpc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seek</a:t>
            </a:r>
            <a:r>
              <a:rPr dirty="0" sz="5400" spc="-3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us,</a:t>
            </a:r>
            <a:endParaRPr sz="5400">
              <a:latin typeface="Arial"/>
              <a:cs typeface="Arial"/>
            </a:endParaRPr>
          </a:p>
          <a:p>
            <a:pPr algn="ctr" marL="12700" marR="5080">
              <a:lnSpc>
                <a:spcPts val="5830"/>
              </a:lnSpc>
              <a:spcBef>
                <a:spcPts val="41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He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expects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we</a:t>
            </a:r>
            <a:r>
              <a:rPr dirty="0" sz="5400" spc="-7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will  do the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same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;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that is, 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seek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others for</a:t>
            </a:r>
            <a:r>
              <a:rPr dirty="0" sz="5400" spc="-7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Him.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55798" y="2054732"/>
            <a:ext cx="1143000" cy="71755"/>
          </a:xfrm>
          <a:custGeom>
            <a:avLst/>
            <a:gdLst/>
            <a:ahLst/>
            <a:cxnLst/>
            <a:rect l="l" t="t" r="r" b="b"/>
            <a:pathLst>
              <a:path w="1143000" h="71755">
                <a:moveTo>
                  <a:pt x="1143000" y="0"/>
                </a:moveTo>
                <a:lnTo>
                  <a:pt x="0" y="0"/>
                </a:lnTo>
                <a:lnTo>
                  <a:pt x="0" y="71627"/>
                </a:lnTo>
                <a:lnTo>
                  <a:pt x="1143000" y="71627"/>
                </a:lnTo>
                <a:lnTo>
                  <a:pt x="11430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989198" y="4276725"/>
            <a:ext cx="2286000" cy="71755"/>
          </a:xfrm>
          <a:custGeom>
            <a:avLst/>
            <a:gdLst/>
            <a:ahLst/>
            <a:cxnLst/>
            <a:rect l="l" t="t" r="r" b="b"/>
            <a:pathLst>
              <a:path w="2286000" h="71754">
                <a:moveTo>
                  <a:pt x="2286000" y="0"/>
                </a:moveTo>
                <a:lnTo>
                  <a:pt x="0" y="0"/>
                </a:lnTo>
                <a:lnTo>
                  <a:pt x="0" y="71627"/>
                </a:lnTo>
                <a:lnTo>
                  <a:pt x="2286000" y="71627"/>
                </a:lnTo>
                <a:lnTo>
                  <a:pt x="22860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103498" y="5757989"/>
            <a:ext cx="3467100" cy="71755"/>
          </a:xfrm>
          <a:custGeom>
            <a:avLst/>
            <a:gdLst/>
            <a:ahLst/>
            <a:cxnLst/>
            <a:rect l="l" t="t" r="r" b="b"/>
            <a:pathLst>
              <a:path w="3467100" h="71754">
                <a:moveTo>
                  <a:pt x="3467100" y="0"/>
                </a:moveTo>
                <a:lnTo>
                  <a:pt x="0" y="0"/>
                </a:lnTo>
                <a:lnTo>
                  <a:pt x="0" y="71628"/>
                </a:lnTo>
                <a:lnTo>
                  <a:pt x="3467100" y="71628"/>
                </a:lnTo>
                <a:lnTo>
                  <a:pt x="34671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15797" y="542671"/>
            <a:ext cx="7609840" cy="5293995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1003300" marR="309880" indent="-685800">
              <a:lnSpc>
                <a:spcPts val="5830"/>
              </a:lnSpc>
              <a:spcBef>
                <a:spcPts val="83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30.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not</a:t>
            </a:r>
            <a:r>
              <a:rPr dirty="0" sz="54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going  to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win</a:t>
            </a:r>
            <a:r>
              <a:rPr dirty="0" sz="5400" spc="-5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everybody</a:t>
            </a:r>
            <a:endParaRPr sz="5400">
              <a:latin typeface="Arial"/>
              <a:cs typeface="Arial"/>
            </a:endParaRPr>
          </a:p>
          <a:p>
            <a:pPr algn="ctr">
              <a:lnSpc>
                <a:spcPts val="5425"/>
              </a:lnSpc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world to</a:t>
            </a:r>
            <a:r>
              <a:rPr dirty="0" sz="54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Jesus,</a:t>
            </a:r>
            <a:endParaRPr sz="5400">
              <a:latin typeface="Arial"/>
              <a:cs typeface="Arial"/>
            </a:endParaRPr>
          </a:p>
          <a:p>
            <a:pPr algn="ctr" marL="12065" marR="5080">
              <a:lnSpc>
                <a:spcPct val="90000"/>
              </a:lnSpc>
              <a:spcBef>
                <a:spcPts val="325"/>
              </a:spcBef>
              <a:tabLst>
                <a:tab pos="1422400" algn="l"/>
                <a:tab pos="2832100" algn="l"/>
                <a:tab pos="4890135" algn="l"/>
              </a:tabLst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and	you	aren’t	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going</a:t>
            </a:r>
            <a:r>
              <a:rPr dirty="0" sz="5400" spc="-9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to  be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friends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with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everyone,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but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at least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dirty="0" sz="54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something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5722" y="3502533"/>
            <a:ext cx="3695700" cy="71755"/>
          </a:xfrm>
          <a:custGeom>
            <a:avLst/>
            <a:gdLst/>
            <a:ahLst/>
            <a:cxnLst/>
            <a:rect l="l" t="t" r="r" b="b"/>
            <a:pathLst>
              <a:path w="3695700" h="71754">
                <a:moveTo>
                  <a:pt x="3695700" y="0"/>
                </a:moveTo>
                <a:lnTo>
                  <a:pt x="0" y="0"/>
                </a:lnTo>
                <a:lnTo>
                  <a:pt x="0" y="71627"/>
                </a:lnTo>
                <a:lnTo>
                  <a:pt x="3695700" y="71627"/>
                </a:lnTo>
                <a:lnTo>
                  <a:pt x="36957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96035" y="4983860"/>
            <a:ext cx="2705100" cy="71755"/>
          </a:xfrm>
          <a:custGeom>
            <a:avLst/>
            <a:gdLst/>
            <a:ahLst/>
            <a:cxnLst/>
            <a:rect l="l" t="t" r="r" b="b"/>
            <a:pathLst>
              <a:path w="2705100" h="71754">
                <a:moveTo>
                  <a:pt x="2705100" y="0"/>
                </a:moveTo>
                <a:lnTo>
                  <a:pt x="0" y="0"/>
                </a:lnTo>
                <a:lnTo>
                  <a:pt x="0" y="71627"/>
                </a:lnTo>
                <a:lnTo>
                  <a:pt x="2705100" y="71627"/>
                </a:lnTo>
                <a:lnTo>
                  <a:pt x="27051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599810" y="4983860"/>
            <a:ext cx="1752600" cy="71755"/>
          </a:xfrm>
          <a:custGeom>
            <a:avLst/>
            <a:gdLst/>
            <a:ahLst/>
            <a:cxnLst/>
            <a:rect l="l" t="t" r="r" b="b"/>
            <a:pathLst>
              <a:path w="1752600" h="71754">
                <a:moveTo>
                  <a:pt x="1752600" y="0"/>
                </a:moveTo>
                <a:lnTo>
                  <a:pt x="0" y="0"/>
                </a:lnTo>
                <a:lnTo>
                  <a:pt x="0" y="71627"/>
                </a:lnTo>
                <a:lnTo>
                  <a:pt x="1752600" y="71627"/>
                </a:lnTo>
                <a:lnTo>
                  <a:pt x="1752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73302" y="1990725"/>
            <a:ext cx="6694170" cy="307149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 marR="5080" indent="913765">
              <a:lnSpc>
                <a:spcPts val="5840"/>
              </a:lnSpc>
              <a:spcBef>
                <a:spcPts val="82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31. Developing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friendships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5400" spc="-1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lost</a:t>
            </a:r>
            <a:endParaRPr sz="5400">
              <a:latin typeface="Arial"/>
              <a:cs typeface="Arial"/>
            </a:endParaRPr>
          </a:p>
          <a:p>
            <a:pPr algn="ctr" marL="1905">
              <a:lnSpc>
                <a:spcPts val="5415"/>
              </a:lnSpc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people</a:t>
            </a:r>
            <a:r>
              <a:rPr dirty="0" sz="54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requires</a:t>
            </a:r>
            <a:endParaRPr sz="5400">
              <a:latin typeface="Arial"/>
              <a:cs typeface="Arial"/>
            </a:endParaRPr>
          </a:p>
          <a:p>
            <a:pPr algn="ctr">
              <a:lnSpc>
                <a:spcPts val="6155"/>
              </a:lnSpc>
            </a:pP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purpose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5400" spc="-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effort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1335" y="3502533"/>
            <a:ext cx="1219200" cy="71755"/>
          </a:xfrm>
          <a:custGeom>
            <a:avLst/>
            <a:gdLst/>
            <a:ahLst/>
            <a:cxnLst/>
            <a:rect l="l" t="t" r="r" b="b"/>
            <a:pathLst>
              <a:path w="1219200" h="71754">
                <a:moveTo>
                  <a:pt x="1219200" y="0"/>
                </a:moveTo>
                <a:lnTo>
                  <a:pt x="0" y="0"/>
                </a:lnTo>
                <a:lnTo>
                  <a:pt x="0" y="71627"/>
                </a:lnTo>
                <a:lnTo>
                  <a:pt x="1219200" y="71627"/>
                </a:lnTo>
                <a:lnTo>
                  <a:pt x="12192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00734" y="4243196"/>
            <a:ext cx="2819400" cy="71755"/>
          </a:xfrm>
          <a:custGeom>
            <a:avLst/>
            <a:gdLst/>
            <a:ahLst/>
            <a:cxnLst/>
            <a:rect l="l" t="t" r="r" b="b"/>
            <a:pathLst>
              <a:path w="2819400" h="71754">
                <a:moveTo>
                  <a:pt x="2819400" y="0"/>
                </a:moveTo>
                <a:lnTo>
                  <a:pt x="0" y="0"/>
                </a:lnTo>
                <a:lnTo>
                  <a:pt x="0" y="71627"/>
                </a:lnTo>
                <a:lnTo>
                  <a:pt x="2819400" y="71627"/>
                </a:lnTo>
                <a:lnTo>
                  <a:pt x="28194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113910" y="4983860"/>
            <a:ext cx="1524000" cy="71755"/>
          </a:xfrm>
          <a:custGeom>
            <a:avLst/>
            <a:gdLst/>
            <a:ahLst/>
            <a:cxnLst/>
            <a:rect l="l" t="t" r="r" b="b"/>
            <a:pathLst>
              <a:path w="1524000" h="71754">
                <a:moveTo>
                  <a:pt x="1524000" y="0"/>
                </a:moveTo>
                <a:lnTo>
                  <a:pt x="0" y="0"/>
                </a:lnTo>
                <a:lnTo>
                  <a:pt x="0" y="71627"/>
                </a:lnTo>
                <a:lnTo>
                  <a:pt x="1524000" y="71627"/>
                </a:lnTo>
                <a:lnTo>
                  <a:pt x="15240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88314" y="1990725"/>
            <a:ext cx="7264400" cy="307149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002665" marR="24765" indent="-972819">
              <a:lnSpc>
                <a:spcPts val="5840"/>
              </a:lnSpc>
              <a:spcBef>
                <a:spcPts val="82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32.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Our divine,</a:t>
            </a:r>
            <a:r>
              <a:rPr dirty="0" sz="5400" spc="-7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built-in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fish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locater is</a:t>
            </a:r>
            <a:r>
              <a:rPr dirty="0" sz="54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endParaRPr sz="5400">
              <a:latin typeface="Arial"/>
              <a:cs typeface="Arial"/>
            </a:endParaRPr>
          </a:p>
          <a:p>
            <a:pPr algn="ctr">
              <a:lnSpc>
                <a:spcPts val="5415"/>
              </a:lnSpc>
            </a:pP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discover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those</a:t>
            </a:r>
            <a:r>
              <a:rPr dirty="0" sz="5400" spc="-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people</a:t>
            </a:r>
            <a:endParaRPr sz="5400">
              <a:latin typeface="Arial"/>
              <a:cs typeface="Arial"/>
            </a:endParaRPr>
          </a:p>
          <a:p>
            <a:pPr algn="ctr">
              <a:lnSpc>
                <a:spcPts val="6155"/>
              </a:lnSpc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who we </a:t>
            </a:r>
            <a:r>
              <a:rPr dirty="0" sz="5400" spc="-10" b="1">
                <a:solidFill>
                  <a:srgbClr val="FFFFFF"/>
                </a:solidFill>
                <a:latin typeface="Arial"/>
                <a:cs typeface="Arial"/>
              </a:rPr>
              <a:t>“</a:t>
            </a:r>
            <a:r>
              <a:rPr dirty="0" sz="5400" spc="-10" b="1">
                <a:solidFill>
                  <a:srgbClr val="FFFF00"/>
                </a:solidFill>
                <a:latin typeface="Arial"/>
                <a:cs typeface="Arial"/>
              </a:rPr>
              <a:t>click</a:t>
            </a:r>
            <a:r>
              <a:rPr dirty="0" sz="5400" spc="-10" b="1">
                <a:solidFill>
                  <a:srgbClr val="FFFFFF"/>
                </a:solidFill>
                <a:latin typeface="Arial"/>
                <a:cs typeface="Arial"/>
              </a:rPr>
              <a:t>”</a:t>
            </a:r>
            <a:r>
              <a:rPr dirty="0" sz="54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with.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19478" y="1821560"/>
            <a:ext cx="4471670" cy="64135"/>
          </a:xfrm>
          <a:custGeom>
            <a:avLst/>
            <a:gdLst/>
            <a:ahLst/>
            <a:cxnLst/>
            <a:rect l="l" t="t" r="r" b="b"/>
            <a:pathLst>
              <a:path w="4471670" h="64135">
                <a:moveTo>
                  <a:pt x="4471416" y="0"/>
                </a:moveTo>
                <a:lnTo>
                  <a:pt x="0" y="0"/>
                </a:lnTo>
                <a:lnTo>
                  <a:pt x="0" y="64008"/>
                </a:lnTo>
                <a:lnTo>
                  <a:pt x="4471416" y="64008"/>
                </a:lnTo>
                <a:lnTo>
                  <a:pt x="447141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62888" y="3138297"/>
            <a:ext cx="2978150" cy="64135"/>
          </a:xfrm>
          <a:custGeom>
            <a:avLst/>
            <a:gdLst/>
            <a:ahLst/>
            <a:cxnLst/>
            <a:rect l="l" t="t" r="r" b="b"/>
            <a:pathLst>
              <a:path w="2978150" h="64135">
                <a:moveTo>
                  <a:pt x="2977895" y="0"/>
                </a:moveTo>
                <a:lnTo>
                  <a:pt x="0" y="0"/>
                </a:lnTo>
                <a:lnTo>
                  <a:pt x="0" y="64008"/>
                </a:lnTo>
                <a:lnTo>
                  <a:pt x="2977895" y="64008"/>
                </a:lnTo>
                <a:lnTo>
                  <a:pt x="297789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02640" y="4455033"/>
            <a:ext cx="3013075" cy="64135"/>
          </a:xfrm>
          <a:custGeom>
            <a:avLst/>
            <a:gdLst/>
            <a:ahLst/>
            <a:cxnLst/>
            <a:rect l="l" t="t" r="r" b="b"/>
            <a:pathLst>
              <a:path w="3013075" h="64135">
                <a:moveTo>
                  <a:pt x="3012948" y="0"/>
                </a:moveTo>
                <a:lnTo>
                  <a:pt x="0" y="0"/>
                </a:lnTo>
                <a:lnTo>
                  <a:pt x="0" y="64007"/>
                </a:lnTo>
                <a:lnTo>
                  <a:pt x="3012948" y="64007"/>
                </a:lnTo>
                <a:lnTo>
                  <a:pt x="301294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76173" y="477139"/>
            <a:ext cx="7693659" cy="5367020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marL="538480" marR="533400" indent="522605">
              <a:lnSpc>
                <a:spcPts val="5180"/>
              </a:lnSpc>
              <a:spcBef>
                <a:spcPts val="75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33.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principle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  “</a:t>
            </a:r>
            <a:r>
              <a:rPr dirty="0" sz="4800" b="1">
                <a:solidFill>
                  <a:srgbClr val="FFFF00"/>
                </a:solidFill>
                <a:latin typeface="Arial"/>
                <a:cs typeface="Arial"/>
              </a:rPr>
              <a:t>close </a:t>
            </a:r>
            <a:r>
              <a:rPr dirty="0" sz="4800" spc="-5" b="1">
                <a:solidFill>
                  <a:srgbClr val="FFFF00"/>
                </a:solidFill>
                <a:latin typeface="Arial"/>
                <a:cs typeface="Arial"/>
              </a:rPr>
              <a:t>proximity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”</a:t>
            </a:r>
            <a:r>
              <a:rPr dirty="0" sz="48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says</a:t>
            </a:r>
            <a:endParaRPr sz="4800">
              <a:latin typeface="Arial"/>
              <a:cs typeface="Arial"/>
            </a:endParaRPr>
          </a:p>
          <a:p>
            <a:pPr algn="ctr">
              <a:lnSpc>
                <a:spcPts val="4825"/>
              </a:lnSpc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that even the</a:t>
            </a:r>
            <a:r>
              <a:rPr dirty="0" sz="4800" spc="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most</a:t>
            </a:r>
            <a:endParaRPr sz="4800">
              <a:latin typeface="Arial"/>
              <a:cs typeface="Arial"/>
            </a:endParaRPr>
          </a:p>
          <a:p>
            <a:pPr algn="ctr" marL="12700" marR="5080" indent="-5080">
              <a:lnSpc>
                <a:spcPct val="90000"/>
              </a:lnSpc>
              <a:spcBef>
                <a:spcPts val="290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“</a:t>
            </a:r>
            <a:r>
              <a:rPr dirty="0" sz="4800" spc="-5" b="1">
                <a:solidFill>
                  <a:srgbClr val="FFFF00"/>
                </a:solidFill>
                <a:latin typeface="Arial"/>
                <a:cs typeface="Arial"/>
              </a:rPr>
              <a:t>Christ-like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” Christian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on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planet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will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be totally  </a:t>
            </a:r>
            <a:r>
              <a:rPr dirty="0" sz="4800" spc="-5" b="1">
                <a:solidFill>
                  <a:srgbClr val="FFFF00"/>
                </a:solidFill>
                <a:latin typeface="Arial"/>
                <a:cs typeface="Arial"/>
              </a:rPr>
              <a:t>ineffective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unless they get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near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people who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living  far from</a:t>
            </a:r>
            <a:r>
              <a:rPr dirty="0" sz="48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God.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79898" y="2719197"/>
            <a:ext cx="2971800" cy="71755"/>
          </a:xfrm>
          <a:custGeom>
            <a:avLst/>
            <a:gdLst/>
            <a:ahLst/>
            <a:cxnLst/>
            <a:rect l="l" t="t" r="r" b="b"/>
            <a:pathLst>
              <a:path w="2971800" h="71755">
                <a:moveTo>
                  <a:pt x="2971800" y="0"/>
                </a:moveTo>
                <a:lnTo>
                  <a:pt x="0" y="0"/>
                </a:lnTo>
                <a:lnTo>
                  <a:pt x="0" y="71627"/>
                </a:lnTo>
                <a:lnTo>
                  <a:pt x="2971800" y="71627"/>
                </a:lnTo>
                <a:lnTo>
                  <a:pt x="29718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428622" y="4200525"/>
            <a:ext cx="2781300" cy="71755"/>
          </a:xfrm>
          <a:custGeom>
            <a:avLst/>
            <a:gdLst/>
            <a:ahLst/>
            <a:cxnLst/>
            <a:rect l="l" t="t" r="r" b="b"/>
            <a:pathLst>
              <a:path w="2781300" h="71754">
                <a:moveTo>
                  <a:pt x="2781300" y="0"/>
                </a:moveTo>
                <a:lnTo>
                  <a:pt x="0" y="0"/>
                </a:lnTo>
                <a:lnTo>
                  <a:pt x="0" y="71627"/>
                </a:lnTo>
                <a:lnTo>
                  <a:pt x="2781300" y="71627"/>
                </a:lnTo>
                <a:lnTo>
                  <a:pt x="27813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036698" y="5681789"/>
            <a:ext cx="3657600" cy="71755"/>
          </a:xfrm>
          <a:custGeom>
            <a:avLst/>
            <a:gdLst/>
            <a:ahLst/>
            <a:cxnLst/>
            <a:rect l="l" t="t" r="r" b="b"/>
            <a:pathLst>
              <a:path w="3657600" h="71754">
                <a:moveTo>
                  <a:pt x="3657600" y="0"/>
                </a:moveTo>
                <a:lnTo>
                  <a:pt x="0" y="0"/>
                </a:lnTo>
                <a:lnTo>
                  <a:pt x="0" y="71628"/>
                </a:lnTo>
                <a:lnTo>
                  <a:pt x="3657600" y="71628"/>
                </a:lnTo>
                <a:lnTo>
                  <a:pt x="3657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91997" y="466471"/>
            <a:ext cx="7458075" cy="5293995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794385" marR="5080" indent="-782320">
              <a:lnSpc>
                <a:spcPts val="5830"/>
              </a:lnSpc>
              <a:spcBef>
                <a:spcPts val="83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34. As we purposefully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hang out with</a:t>
            </a:r>
            <a:r>
              <a:rPr dirty="0" sz="54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lost</a:t>
            </a:r>
            <a:endParaRPr sz="5400">
              <a:latin typeface="Arial"/>
              <a:cs typeface="Arial"/>
            </a:endParaRPr>
          </a:p>
          <a:p>
            <a:pPr algn="ctr">
              <a:lnSpc>
                <a:spcPts val="5425"/>
              </a:lnSpc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people, our</a:t>
            </a:r>
            <a:r>
              <a:rPr dirty="0" sz="54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kindness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5400">
              <a:latin typeface="Arial"/>
              <a:cs typeface="Arial"/>
            </a:endParaRPr>
          </a:p>
          <a:p>
            <a:pPr algn="ctr" marL="50800" marR="45085" indent="2540">
              <a:lnSpc>
                <a:spcPct val="90000"/>
              </a:lnSpc>
              <a:spcBef>
                <a:spcPts val="325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gracious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speech, 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patience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self-  control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will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increase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our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influencing</a:t>
            </a:r>
            <a:r>
              <a:rPr dirty="0" sz="5400" spc="-11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power.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980" y="735837"/>
            <a:ext cx="487743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1 Corinthians</a:t>
            </a:r>
            <a:r>
              <a:rPr dirty="0" sz="4000" spc="-10">
                <a:solidFill>
                  <a:srgbClr val="FFFF00"/>
                </a:solidFill>
              </a:rPr>
              <a:t> 13:4-5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83793" y="1848992"/>
            <a:ext cx="8129270" cy="339153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1350645" marR="84455" indent="-1256665">
              <a:lnSpc>
                <a:spcPct val="90000"/>
              </a:lnSpc>
              <a:spcBef>
                <a:spcPts val="67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Love is patient, love is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kind  and is not jealous;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love does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not</a:t>
            </a:r>
            <a:r>
              <a:rPr dirty="0" sz="4800" spc="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brag</a:t>
            </a:r>
            <a:endParaRPr sz="4800">
              <a:latin typeface="Arial"/>
              <a:cs typeface="Arial"/>
            </a:endParaRPr>
          </a:p>
          <a:p>
            <a:pPr marL="12700" marR="5080" indent="1205230">
              <a:lnSpc>
                <a:spcPts val="5180"/>
              </a:lnSpc>
              <a:spcBef>
                <a:spcPts val="80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is not arrogant,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does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act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unbecomingly;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33980" y="735837"/>
            <a:ext cx="487743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1 Corinthians</a:t>
            </a:r>
            <a:r>
              <a:rPr dirty="0" sz="4000" spc="-10" b="1">
                <a:solidFill>
                  <a:srgbClr val="FFFF00"/>
                </a:solidFill>
                <a:latin typeface="Arial"/>
                <a:cs typeface="Arial"/>
              </a:rPr>
              <a:t> 13:4-5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04519" rIns="0" bIns="0" rtlCol="0" vert="horz">
            <a:spAutoFit/>
          </a:bodyPr>
          <a:lstStyle/>
          <a:p>
            <a:pPr algn="ctr" marL="348615" marR="342900">
              <a:lnSpc>
                <a:spcPts val="5190"/>
              </a:lnSpc>
              <a:spcBef>
                <a:spcPts val="745"/>
              </a:spcBef>
            </a:pPr>
            <a:r>
              <a:rPr dirty="0" spc="-5"/>
              <a:t>It does not seek its own,  </a:t>
            </a:r>
            <a:r>
              <a:rPr dirty="0"/>
              <a:t>is not</a:t>
            </a:r>
            <a:r>
              <a:rPr dirty="0" spc="-20"/>
              <a:t> </a:t>
            </a:r>
            <a:r>
              <a:rPr dirty="0"/>
              <a:t>provoked,</a:t>
            </a:r>
          </a:p>
          <a:p>
            <a:pPr algn="ctr">
              <a:lnSpc>
                <a:spcPts val="5105"/>
              </a:lnSpc>
            </a:pPr>
            <a:r>
              <a:rPr dirty="0" spc="-5"/>
              <a:t>does </a:t>
            </a:r>
            <a:r>
              <a:rPr dirty="0"/>
              <a:t>not </a:t>
            </a:r>
            <a:r>
              <a:rPr dirty="0" spc="-5"/>
              <a:t>take </a:t>
            </a:r>
            <a:r>
              <a:rPr dirty="0"/>
              <a:t>into</a:t>
            </a:r>
            <a:r>
              <a:rPr dirty="0" spc="55"/>
              <a:t> </a:t>
            </a:r>
            <a:r>
              <a:rPr dirty="0" spc="-5"/>
              <a:t>account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094357" y="4129227"/>
            <a:ext cx="5107940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 wrong</a:t>
            </a:r>
            <a:r>
              <a:rPr dirty="0" sz="48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suffered.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42310" y="2761869"/>
            <a:ext cx="2095500" cy="71755"/>
          </a:xfrm>
          <a:custGeom>
            <a:avLst/>
            <a:gdLst/>
            <a:ahLst/>
            <a:cxnLst/>
            <a:rect l="l" t="t" r="r" b="b"/>
            <a:pathLst>
              <a:path w="2095500" h="71755">
                <a:moveTo>
                  <a:pt x="2095500" y="0"/>
                </a:moveTo>
                <a:lnTo>
                  <a:pt x="0" y="0"/>
                </a:lnTo>
                <a:lnTo>
                  <a:pt x="0" y="71627"/>
                </a:lnTo>
                <a:lnTo>
                  <a:pt x="2095500" y="71627"/>
                </a:lnTo>
                <a:lnTo>
                  <a:pt x="20955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208398" y="3502533"/>
            <a:ext cx="3048000" cy="71755"/>
          </a:xfrm>
          <a:custGeom>
            <a:avLst/>
            <a:gdLst/>
            <a:ahLst/>
            <a:cxnLst/>
            <a:rect l="l" t="t" r="r" b="b"/>
            <a:pathLst>
              <a:path w="3048000" h="71754">
                <a:moveTo>
                  <a:pt x="3048000" y="0"/>
                </a:moveTo>
                <a:lnTo>
                  <a:pt x="0" y="0"/>
                </a:lnTo>
                <a:lnTo>
                  <a:pt x="0" y="71627"/>
                </a:lnTo>
                <a:lnTo>
                  <a:pt x="3048000" y="71627"/>
                </a:lnTo>
                <a:lnTo>
                  <a:pt x="30480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541898" y="4243196"/>
            <a:ext cx="1562100" cy="71755"/>
          </a:xfrm>
          <a:custGeom>
            <a:avLst/>
            <a:gdLst/>
            <a:ahLst/>
            <a:cxnLst/>
            <a:rect l="l" t="t" r="r" b="b"/>
            <a:pathLst>
              <a:path w="1562100" h="71754">
                <a:moveTo>
                  <a:pt x="1562100" y="0"/>
                </a:moveTo>
                <a:lnTo>
                  <a:pt x="0" y="0"/>
                </a:lnTo>
                <a:lnTo>
                  <a:pt x="0" y="71627"/>
                </a:lnTo>
                <a:lnTo>
                  <a:pt x="1562100" y="71627"/>
                </a:lnTo>
                <a:lnTo>
                  <a:pt x="15621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378077" y="1990725"/>
            <a:ext cx="6083300" cy="307149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 marR="5080" indent="210185">
              <a:lnSpc>
                <a:spcPts val="5840"/>
              </a:lnSpc>
              <a:spcBef>
                <a:spcPts val="82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35.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Happy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people  are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very</a:t>
            </a:r>
            <a:r>
              <a:rPr dirty="0" sz="5400" spc="-7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attractive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5400">
              <a:latin typeface="Arial"/>
              <a:cs typeface="Arial"/>
            </a:endParaRPr>
          </a:p>
          <a:p>
            <a:pPr marL="354965">
              <a:lnSpc>
                <a:spcPts val="5415"/>
              </a:lnSpc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and people</a:t>
            </a:r>
            <a:r>
              <a:rPr dirty="0" sz="54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want</a:t>
            </a:r>
            <a:endParaRPr sz="5400">
              <a:latin typeface="Arial"/>
              <a:cs typeface="Arial"/>
            </a:endParaRPr>
          </a:p>
          <a:p>
            <a:pPr marL="489584">
              <a:lnSpc>
                <a:spcPts val="6155"/>
              </a:lnSpc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what they</a:t>
            </a:r>
            <a:r>
              <a:rPr dirty="0" sz="54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have.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69870" y="735837"/>
            <a:ext cx="3608704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Philippians</a:t>
            </a:r>
            <a:r>
              <a:rPr dirty="0" sz="4000" spc="-5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4:4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6602" y="1990725"/>
            <a:ext cx="7686040" cy="2330450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algn="ctr" marL="12065" marR="5080">
              <a:lnSpc>
                <a:spcPct val="90000"/>
              </a:lnSpc>
              <a:spcBef>
                <a:spcPts val="74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Rejoice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Lord  always; again I will</a:t>
            </a:r>
            <a:r>
              <a:rPr dirty="0" sz="5400" spc="-10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say,  rejoice!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66010" y="2761869"/>
            <a:ext cx="3467100" cy="71755"/>
          </a:xfrm>
          <a:custGeom>
            <a:avLst/>
            <a:gdLst/>
            <a:ahLst/>
            <a:cxnLst/>
            <a:rect l="l" t="t" r="r" b="b"/>
            <a:pathLst>
              <a:path w="3467100" h="71755">
                <a:moveTo>
                  <a:pt x="3467100" y="0"/>
                </a:moveTo>
                <a:lnTo>
                  <a:pt x="0" y="0"/>
                </a:lnTo>
                <a:lnTo>
                  <a:pt x="0" y="71627"/>
                </a:lnTo>
                <a:lnTo>
                  <a:pt x="3467100" y="71627"/>
                </a:lnTo>
                <a:lnTo>
                  <a:pt x="34671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57110" y="2761869"/>
            <a:ext cx="1638300" cy="71755"/>
          </a:xfrm>
          <a:custGeom>
            <a:avLst/>
            <a:gdLst/>
            <a:ahLst/>
            <a:cxnLst/>
            <a:rect l="l" t="t" r="r" b="b"/>
            <a:pathLst>
              <a:path w="1638300" h="71755">
                <a:moveTo>
                  <a:pt x="1638300" y="0"/>
                </a:moveTo>
                <a:lnTo>
                  <a:pt x="0" y="0"/>
                </a:lnTo>
                <a:lnTo>
                  <a:pt x="0" y="71627"/>
                </a:lnTo>
                <a:lnTo>
                  <a:pt x="1638300" y="71627"/>
                </a:lnTo>
                <a:lnTo>
                  <a:pt x="16383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922898" y="4243196"/>
            <a:ext cx="2209800" cy="71755"/>
          </a:xfrm>
          <a:custGeom>
            <a:avLst/>
            <a:gdLst/>
            <a:ahLst/>
            <a:cxnLst/>
            <a:rect l="l" t="t" r="r" b="b"/>
            <a:pathLst>
              <a:path w="2209800" h="71754">
                <a:moveTo>
                  <a:pt x="2209800" y="0"/>
                </a:moveTo>
                <a:lnTo>
                  <a:pt x="0" y="0"/>
                </a:lnTo>
                <a:lnTo>
                  <a:pt x="0" y="71627"/>
                </a:lnTo>
                <a:lnTo>
                  <a:pt x="2209800" y="71627"/>
                </a:lnTo>
                <a:lnTo>
                  <a:pt x="22098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11809" y="1990725"/>
            <a:ext cx="7797800" cy="4552950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marL="297815" marR="5080" indent="-285750">
              <a:lnSpc>
                <a:spcPct val="90000"/>
              </a:lnSpc>
              <a:spcBef>
                <a:spcPts val="74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36.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Grumbling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is a</a:t>
            </a:r>
            <a:r>
              <a:rPr dirty="0" sz="5400" spc="-9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habit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 that many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have,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and it  will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effectively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negate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 any positive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influence</a:t>
            </a:r>
            <a:endParaRPr sz="5400">
              <a:latin typeface="Arial"/>
              <a:cs typeface="Arial"/>
            </a:endParaRPr>
          </a:p>
          <a:p>
            <a:pPr marL="1669414" marR="593090" indent="-1066800">
              <a:lnSpc>
                <a:spcPts val="5830"/>
              </a:lnSpc>
              <a:spcBef>
                <a:spcPts val="90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you might have</a:t>
            </a:r>
            <a:r>
              <a:rPr dirty="0" sz="5400" spc="-1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with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lost</a:t>
            </a:r>
            <a:r>
              <a:rPr dirty="0" sz="54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person.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36214" y="735837"/>
            <a:ext cx="267525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John</a:t>
            </a:r>
            <a:r>
              <a:rPr dirty="0" sz="4000" spc="-9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17:18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399211" rIns="0" bIns="0" rtlCol="0" vert="horz">
            <a:spAutoFit/>
          </a:bodyPr>
          <a:lstStyle/>
          <a:p>
            <a:pPr algn="ctr" marL="755015" marR="750570">
              <a:lnSpc>
                <a:spcPts val="5840"/>
              </a:lnSpc>
              <a:spcBef>
                <a:spcPts val="825"/>
              </a:spcBef>
            </a:pPr>
            <a:r>
              <a:rPr dirty="0" sz="5400"/>
              <a:t>“As You </a:t>
            </a:r>
            <a:r>
              <a:rPr dirty="0" sz="5400" spc="-5"/>
              <a:t>sent</a:t>
            </a:r>
            <a:r>
              <a:rPr dirty="0" sz="5400" spc="-100"/>
              <a:t> </a:t>
            </a:r>
            <a:r>
              <a:rPr dirty="0" sz="5400" spc="-5"/>
              <a:t>Me  </a:t>
            </a:r>
            <a:r>
              <a:rPr dirty="0" sz="5400"/>
              <a:t>into the</a:t>
            </a:r>
            <a:r>
              <a:rPr dirty="0" sz="5400" spc="-45"/>
              <a:t> </a:t>
            </a:r>
            <a:r>
              <a:rPr dirty="0" sz="5400"/>
              <a:t>world,</a:t>
            </a:r>
            <a:endParaRPr sz="5400"/>
          </a:p>
          <a:p>
            <a:pPr algn="ctr" marL="635">
              <a:lnSpc>
                <a:spcPts val="5740"/>
              </a:lnSpc>
            </a:pPr>
            <a:r>
              <a:rPr dirty="0" sz="5400"/>
              <a:t>I </a:t>
            </a:r>
            <a:r>
              <a:rPr dirty="0" sz="5400" spc="-5"/>
              <a:t>also have sent</a:t>
            </a:r>
            <a:r>
              <a:rPr dirty="0" sz="5400" spc="-20"/>
              <a:t> </a:t>
            </a:r>
            <a:r>
              <a:rPr dirty="0" sz="5400" spc="-5"/>
              <a:t>them</a:t>
            </a:r>
            <a:endParaRPr sz="5400"/>
          </a:p>
        </p:txBody>
      </p:sp>
      <p:sp>
        <p:nvSpPr>
          <p:cNvPr id="4" name="object 4"/>
          <p:cNvSpPr txBox="1"/>
          <p:nvPr/>
        </p:nvSpPr>
        <p:spPr>
          <a:xfrm>
            <a:off x="2121789" y="4060647"/>
            <a:ext cx="5058410" cy="8489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into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5400" spc="-8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world.”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1997" y="735837"/>
            <a:ext cx="462153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Philippians</a:t>
            </a:r>
            <a:r>
              <a:rPr dirty="0" sz="4000" spc="-30">
                <a:solidFill>
                  <a:srgbClr val="FFFF00"/>
                </a:solidFill>
              </a:rPr>
              <a:t> </a:t>
            </a:r>
            <a:r>
              <a:rPr dirty="0" sz="4000" spc="-10">
                <a:solidFill>
                  <a:srgbClr val="FFFF00"/>
                </a:solidFill>
              </a:rPr>
              <a:t>2:14-15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093114" y="1925192"/>
            <a:ext cx="7114540" cy="339153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 indent="-635">
              <a:lnSpc>
                <a:spcPct val="90000"/>
              </a:lnSpc>
              <a:spcBef>
                <a:spcPts val="67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Do all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things without  grumbling or disputing;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so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that you will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prove  yourselves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be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blameless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48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innocent,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61997" y="735837"/>
            <a:ext cx="462153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Philippians</a:t>
            </a:r>
            <a:r>
              <a:rPr dirty="0" sz="4000" spc="-3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10" b="1">
                <a:solidFill>
                  <a:srgbClr val="FFFF00"/>
                </a:solidFill>
                <a:latin typeface="Arial"/>
                <a:cs typeface="Arial"/>
              </a:rPr>
              <a:t>2:14-15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5780" y="1543888"/>
            <a:ext cx="6708140" cy="207454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12700" marR="5080" indent="1086485">
              <a:lnSpc>
                <a:spcPct val="90000"/>
              </a:lnSpc>
              <a:spcBef>
                <a:spcPts val="67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children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 God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above reproach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midst of a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crooked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 and</a:t>
            </a:r>
            <a:endParaRPr sz="4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9002" y="3519678"/>
            <a:ext cx="7382509" cy="207391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 indent="-1905">
              <a:lnSpc>
                <a:spcPct val="90000"/>
              </a:lnSpc>
              <a:spcBef>
                <a:spcPts val="67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perverse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generation,  among whom</a:t>
            </a:r>
            <a:r>
              <a:rPr dirty="0" sz="48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 appear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lights in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4800" spc="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world.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3710" y="2761869"/>
            <a:ext cx="3543300" cy="71755"/>
          </a:xfrm>
          <a:custGeom>
            <a:avLst/>
            <a:gdLst/>
            <a:ahLst/>
            <a:cxnLst/>
            <a:rect l="l" t="t" r="r" b="b"/>
            <a:pathLst>
              <a:path w="3543300" h="71755">
                <a:moveTo>
                  <a:pt x="3543300" y="0"/>
                </a:moveTo>
                <a:lnTo>
                  <a:pt x="0" y="0"/>
                </a:lnTo>
                <a:lnTo>
                  <a:pt x="0" y="71627"/>
                </a:lnTo>
                <a:lnTo>
                  <a:pt x="3543300" y="71627"/>
                </a:lnTo>
                <a:lnTo>
                  <a:pt x="35433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19022" y="3502533"/>
            <a:ext cx="3238500" cy="71755"/>
          </a:xfrm>
          <a:custGeom>
            <a:avLst/>
            <a:gdLst/>
            <a:ahLst/>
            <a:cxnLst/>
            <a:rect l="l" t="t" r="r" b="b"/>
            <a:pathLst>
              <a:path w="3238500" h="71754">
                <a:moveTo>
                  <a:pt x="3238500" y="0"/>
                </a:moveTo>
                <a:lnTo>
                  <a:pt x="0" y="0"/>
                </a:lnTo>
                <a:lnTo>
                  <a:pt x="0" y="71627"/>
                </a:lnTo>
                <a:lnTo>
                  <a:pt x="3238500" y="71627"/>
                </a:lnTo>
                <a:lnTo>
                  <a:pt x="32385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656710" y="4243196"/>
            <a:ext cx="2628900" cy="71755"/>
          </a:xfrm>
          <a:custGeom>
            <a:avLst/>
            <a:gdLst/>
            <a:ahLst/>
            <a:cxnLst/>
            <a:rect l="l" t="t" r="r" b="b"/>
            <a:pathLst>
              <a:path w="2628900" h="71754">
                <a:moveTo>
                  <a:pt x="2628900" y="0"/>
                </a:moveTo>
                <a:lnTo>
                  <a:pt x="0" y="0"/>
                </a:lnTo>
                <a:lnTo>
                  <a:pt x="0" y="71627"/>
                </a:lnTo>
                <a:lnTo>
                  <a:pt x="2628900" y="71627"/>
                </a:lnTo>
                <a:lnTo>
                  <a:pt x="26289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456298" y="4983860"/>
            <a:ext cx="1409700" cy="71755"/>
          </a:xfrm>
          <a:custGeom>
            <a:avLst/>
            <a:gdLst/>
            <a:ahLst/>
            <a:cxnLst/>
            <a:rect l="l" t="t" r="r" b="b"/>
            <a:pathLst>
              <a:path w="1409700" h="71754">
                <a:moveTo>
                  <a:pt x="1409700" y="0"/>
                </a:moveTo>
                <a:lnTo>
                  <a:pt x="0" y="0"/>
                </a:lnTo>
                <a:lnTo>
                  <a:pt x="0" y="71627"/>
                </a:lnTo>
                <a:lnTo>
                  <a:pt x="1409700" y="71627"/>
                </a:lnTo>
                <a:lnTo>
                  <a:pt x="14097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68197" y="1990725"/>
            <a:ext cx="7302500" cy="307149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50800" marR="41910" indent="553085">
              <a:lnSpc>
                <a:spcPts val="5840"/>
              </a:lnSpc>
              <a:spcBef>
                <a:spcPts val="82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37.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Slandering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 gossiping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about</a:t>
            </a:r>
            <a:r>
              <a:rPr dirty="0" sz="5400" spc="-10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other</a:t>
            </a:r>
            <a:endParaRPr sz="5400">
              <a:latin typeface="Arial"/>
              <a:cs typeface="Arial"/>
            </a:endParaRPr>
          </a:p>
          <a:p>
            <a:pPr algn="ctr" marL="1270">
              <a:lnSpc>
                <a:spcPts val="5415"/>
              </a:lnSpc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people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reduces</a:t>
            </a:r>
            <a:r>
              <a:rPr dirty="0" sz="5400" spc="-4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our</a:t>
            </a:r>
            <a:endParaRPr sz="5400">
              <a:latin typeface="Arial"/>
              <a:cs typeface="Arial"/>
            </a:endParaRPr>
          </a:p>
          <a:p>
            <a:pPr algn="ctr">
              <a:lnSpc>
                <a:spcPts val="6155"/>
              </a:lnSpc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influence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near</a:t>
            </a:r>
            <a:r>
              <a:rPr dirty="0" sz="54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zero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42922" y="2795397"/>
            <a:ext cx="5751830" cy="71755"/>
          </a:xfrm>
          <a:custGeom>
            <a:avLst/>
            <a:gdLst/>
            <a:ahLst/>
            <a:cxnLst/>
            <a:rect l="l" t="t" r="r" b="b"/>
            <a:pathLst>
              <a:path w="5751830" h="71755">
                <a:moveTo>
                  <a:pt x="5751576" y="0"/>
                </a:moveTo>
                <a:lnTo>
                  <a:pt x="0" y="0"/>
                </a:lnTo>
                <a:lnTo>
                  <a:pt x="0" y="71627"/>
                </a:lnTo>
                <a:lnTo>
                  <a:pt x="5751576" y="71627"/>
                </a:lnTo>
                <a:lnTo>
                  <a:pt x="575157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6434" y="5017389"/>
            <a:ext cx="1409700" cy="71755"/>
          </a:xfrm>
          <a:custGeom>
            <a:avLst/>
            <a:gdLst/>
            <a:ahLst/>
            <a:cxnLst/>
            <a:rect l="l" t="t" r="r" b="b"/>
            <a:pathLst>
              <a:path w="1409700" h="71754">
                <a:moveTo>
                  <a:pt x="1409700" y="0"/>
                </a:moveTo>
                <a:lnTo>
                  <a:pt x="0" y="0"/>
                </a:lnTo>
                <a:lnTo>
                  <a:pt x="0" y="71627"/>
                </a:lnTo>
                <a:lnTo>
                  <a:pt x="1409700" y="71627"/>
                </a:lnTo>
                <a:lnTo>
                  <a:pt x="14097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104510" y="5017389"/>
            <a:ext cx="3048000" cy="71755"/>
          </a:xfrm>
          <a:custGeom>
            <a:avLst/>
            <a:gdLst/>
            <a:ahLst/>
            <a:cxnLst/>
            <a:rect l="l" t="t" r="r" b="b"/>
            <a:pathLst>
              <a:path w="3048000" h="71754">
                <a:moveTo>
                  <a:pt x="3048000" y="0"/>
                </a:moveTo>
                <a:lnTo>
                  <a:pt x="0" y="0"/>
                </a:lnTo>
                <a:lnTo>
                  <a:pt x="0" y="71627"/>
                </a:lnTo>
                <a:lnTo>
                  <a:pt x="3048000" y="71627"/>
                </a:lnTo>
                <a:lnTo>
                  <a:pt x="30480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73709" y="542671"/>
            <a:ext cx="7493634" cy="6034405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1821814" marR="650875" indent="-1161415">
              <a:lnSpc>
                <a:spcPts val="5830"/>
              </a:lnSpc>
              <a:spcBef>
                <a:spcPts val="83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38. As we</a:t>
            </a:r>
            <a:r>
              <a:rPr dirty="0" sz="5400" spc="-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faithfully  pray for</a:t>
            </a:r>
            <a:r>
              <a:rPr dirty="0" sz="54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our</a:t>
            </a:r>
            <a:endParaRPr sz="5400">
              <a:latin typeface="Arial"/>
              <a:cs typeface="Arial"/>
            </a:endParaRPr>
          </a:p>
          <a:p>
            <a:pPr marL="526415">
              <a:lnSpc>
                <a:spcPts val="5425"/>
              </a:lnSpc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“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Seven for</a:t>
            </a:r>
            <a:r>
              <a:rPr dirty="0" sz="5400" spc="-2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Heaven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”</a:t>
            </a:r>
            <a:endParaRPr sz="5400">
              <a:latin typeface="Arial"/>
              <a:cs typeface="Arial"/>
            </a:endParaRPr>
          </a:p>
          <a:p>
            <a:pPr algn="ctr" marL="12700" marR="5080" indent="2540">
              <a:lnSpc>
                <a:spcPct val="90000"/>
              </a:lnSpc>
              <a:spcBef>
                <a:spcPts val="325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dirty="0" sz="5400" spc="-10" b="1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important that we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constantly ask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God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for 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help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be an</a:t>
            </a:r>
            <a:r>
              <a:rPr dirty="0" sz="54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attractive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person to our lost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friends.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14322" y="3993260"/>
            <a:ext cx="1028700" cy="71755"/>
          </a:xfrm>
          <a:custGeom>
            <a:avLst/>
            <a:gdLst/>
            <a:ahLst/>
            <a:cxnLst/>
            <a:rect l="l" t="t" r="r" b="b"/>
            <a:pathLst>
              <a:path w="1028700" h="71754">
                <a:moveTo>
                  <a:pt x="1028700" y="0"/>
                </a:moveTo>
                <a:lnTo>
                  <a:pt x="0" y="0"/>
                </a:lnTo>
                <a:lnTo>
                  <a:pt x="0" y="71627"/>
                </a:lnTo>
                <a:lnTo>
                  <a:pt x="1028700" y="71627"/>
                </a:lnTo>
                <a:lnTo>
                  <a:pt x="10287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722498" y="3993260"/>
            <a:ext cx="1447800" cy="71755"/>
          </a:xfrm>
          <a:custGeom>
            <a:avLst/>
            <a:gdLst/>
            <a:ahLst/>
            <a:cxnLst/>
            <a:rect l="l" t="t" r="r" b="b"/>
            <a:pathLst>
              <a:path w="1447800" h="71754">
                <a:moveTo>
                  <a:pt x="1447800" y="0"/>
                </a:moveTo>
                <a:lnTo>
                  <a:pt x="0" y="0"/>
                </a:lnTo>
                <a:lnTo>
                  <a:pt x="0" y="71627"/>
                </a:lnTo>
                <a:lnTo>
                  <a:pt x="1447800" y="71627"/>
                </a:lnTo>
                <a:lnTo>
                  <a:pt x="14478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989198" y="4733925"/>
            <a:ext cx="1600200" cy="71755"/>
          </a:xfrm>
          <a:custGeom>
            <a:avLst/>
            <a:gdLst/>
            <a:ahLst/>
            <a:cxnLst/>
            <a:rect l="l" t="t" r="r" b="b"/>
            <a:pathLst>
              <a:path w="1600200" h="71754">
                <a:moveTo>
                  <a:pt x="1600200" y="0"/>
                </a:moveTo>
                <a:lnTo>
                  <a:pt x="0" y="0"/>
                </a:lnTo>
                <a:lnTo>
                  <a:pt x="0" y="71627"/>
                </a:lnTo>
                <a:lnTo>
                  <a:pt x="1600200" y="71627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409310" y="5474589"/>
            <a:ext cx="1600200" cy="71755"/>
          </a:xfrm>
          <a:custGeom>
            <a:avLst/>
            <a:gdLst/>
            <a:ahLst/>
            <a:cxnLst/>
            <a:rect l="l" t="t" r="r" b="b"/>
            <a:pathLst>
              <a:path w="1600200" h="71754">
                <a:moveTo>
                  <a:pt x="1600200" y="0"/>
                </a:moveTo>
                <a:lnTo>
                  <a:pt x="0" y="0"/>
                </a:lnTo>
                <a:lnTo>
                  <a:pt x="0" y="71628"/>
                </a:lnTo>
                <a:lnTo>
                  <a:pt x="1600200" y="71628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15797" y="999871"/>
            <a:ext cx="7838440" cy="4552950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622300" marR="538480" indent="-76200">
              <a:lnSpc>
                <a:spcPts val="5830"/>
              </a:lnSpc>
              <a:spcBef>
                <a:spcPts val="83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39.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The Third Step</a:t>
            </a:r>
            <a:r>
              <a:rPr dirty="0" sz="5400" spc="-8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in  our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strategy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54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draw</a:t>
            </a:r>
            <a:endParaRPr sz="5400">
              <a:latin typeface="Arial"/>
              <a:cs typeface="Arial"/>
            </a:endParaRPr>
          </a:p>
          <a:p>
            <a:pPr algn="ctr" marL="32384" marR="20955">
              <a:lnSpc>
                <a:spcPts val="5830"/>
              </a:lnSpc>
              <a:spcBef>
                <a:spcPts val="10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people to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Jesus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5400" spc="-7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little, 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itty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bitty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steps is</a:t>
            </a:r>
            <a:r>
              <a:rPr dirty="0" sz="54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endParaRPr sz="5400">
              <a:latin typeface="Arial"/>
              <a:cs typeface="Arial"/>
            </a:endParaRPr>
          </a:p>
          <a:p>
            <a:pPr algn="ctr">
              <a:lnSpc>
                <a:spcPts val="5425"/>
              </a:lnSpc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meet a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need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in their</a:t>
            </a:r>
            <a:r>
              <a:rPr dirty="0" sz="5400" spc="-1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life.</a:t>
            </a:r>
            <a:endParaRPr sz="5400">
              <a:latin typeface="Arial"/>
              <a:cs typeface="Arial"/>
            </a:endParaRPr>
          </a:p>
          <a:p>
            <a:pPr algn="ctr">
              <a:lnSpc>
                <a:spcPts val="6155"/>
              </a:lnSpc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Do a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good</a:t>
            </a:r>
            <a:r>
              <a:rPr dirty="0" sz="54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deed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37298" y="2054732"/>
            <a:ext cx="1676400" cy="71755"/>
          </a:xfrm>
          <a:custGeom>
            <a:avLst/>
            <a:gdLst/>
            <a:ahLst/>
            <a:cxnLst/>
            <a:rect l="l" t="t" r="r" b="b"/>
            <a:pathLst>
              <a:path w="1676400" h="71755">
                <a:moveTo>
                  <a:pt x="1676400" y="0"/>
                </a:moveTo>
                <a:lnTo>
                  <a:pt x="0" y="0"/>
                </a:lnTo>
                <a:lnTo>
                  <a:pt x="0" y="71627"/>
                </a:lnTo>
                <a:lnTo>
                  <a:pt x="1676400" y="71627"/>
                </a:lnTo>
                <a:lnTo>
                  <a:pt x="16764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57122" y="2795397"/>
            <a:ext cx="1981200" cy="71755"/>
          </a:xfrm>
          <a:custGeom>
            <a:avLst/>
            <a:gdLst/>
            <a:ahLst/>
            <a:cxnLst/>
            <a:rect l="l" t="t" r="r" b="b"/>
            <a:pathLst>
              <a:path w="1981200" h="71755">
                <a:moveTo>
                  <a:pt x="1981200" y="0"/>
                </a:moveTo>
                <a:lnTo>
                  <a:pt x="0" y="0"/>
                </a:lnTo>
                <a:lnTo>
                  <a:pt x="0" y="71627"/>
                </a:lnTo>
                <a:lnTo>
                  <a:pt x="1981200" y="71627"/>
                </a:lnTo>
                <a:lnTo>
                  <a:pt x="19812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05535" y="3536060"/>
            <a:ext cx="5751830" cy="71755"/>
          </a:xfrm>
          <a:custGeom>
            <a:avLst/>
            <a:gdLst/>
            <a:ahLst/>
            <a:cxnLst/>
            <a:rect l="l" t="t" r="r" b="b"/>
            <a:pathLst>
              <a:path w="5751830" h="71754">
                <a:moveTo>
                  <a:pt x="5751575" y="0"/>
                </a:moveTo>
                <a:lnTo>
                  <a:pt x="0" y="0"/>
                </a:lnTo>
                <a:lnTo>
                  <a:pt x="0" y="71627"/>
                </a:lnTo>
                <a:lnTo>
                  <a:pt x="5751575" y="71627"/>
                </a:lnTo>
                <a:lnTo>
                  <a:pt x="575157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428622" y="5017389"/>
            <a:ext cx="2667000" cy="71755"/>
          </a:xfrm>
          <a:custGeom>
            <a:avLst/>
            <a:gdLst/>
            <a:ahLst/>
            <a:cxnLst/>
            <a:rect l="l" t="t" r="r" b="b"/>
            <a:pathLst>
              <a:path w="2667000" h="71754">
                <a:moveTo>
                  <a:pt x="2667000" y="0"/>
                </a:moveTo>
                <a:lnTo>
                  <a:pt x="0" y="0"/>
                </a:lnTo>
                <a:lnTo>
                  <a:pt x="0" y="71627"/>
                </a:lnTo>
                <a:lnTo>
                  <a:pt x="2667000" y="71627"/>
                </a:lnTo>
                <a:lnTo>
                  <a:pt x="26670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15797" y="542671"/>
            <a:ext cx="7913370" cy="5293995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12700" marR="5080" indent="723900">
              <a:lnSpc>
                <a:spcPts val="5830"/>
              </a:lnSpc>
              <a:spcBef>
                <a:spcPts val="83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40. Pro-actively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and  thoughtfully doing</a:t>
            </a:r>
            <a:r>
              <a:rPr dirty="0" sz="5400" spc="-10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good</a:t>
            </a:r>
            <a:endParaRPr sz="5400">
              <a:latin typeface="Arial"/>
              <a:cs typeface="Arial"/>
            </a:endParaRPr>
          </a:p>
          <a:p>
            <a:pPr algn="ctr">
              <a:lnSpc>
                <a:spcPts val="5425"/>
              </a:lnSpc>
            </a:pP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deeds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for those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z="54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our</a:t>
            </a:r>
            <a:endParaRPr sz="5400">
              <a:latin typeface="Arial"/>
              <a:cs typeface="Arial"/>
            </a:endParaRPr>
          </a:p>
          <a:p>
            <a:pPr algn="ctr" marL="146685" marR="136525">
              <a:lnSpc>
                <a:spcPct val="90000"/>
              </a:lnSpc>
              <a:spcBef>
                <a:spcPts val="325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“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Seven for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Heaven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”</a:t>
            </a:r>
            <a:r>
              <a:rPr dirty="0" sz="5400" spc="-9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list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is a key part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of our 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strategy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of winning  people to</a:t>
            </a:r>
            <a:r>
              <a:rPr dirty="0" sz="54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Christ.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91078" y="735837"/>
            <a:ext cx="256349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Titus</a:t>
            </a:r>
            <a:r>
              <a:rPr dirty="0" sz="4000" spc="-5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10" b="1">
                <a:solidFill>
                  <a:srgbClr val="FFFF00"/>
                </a:solidFill>
                <a:latin typeface="Arial"/>
                <a:cs typeface="Arial"/>
              </a:rPr>
              <a:t>2:6-8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5078" y="1543888"/>
            <a:ext cx="7694295" cy="2733040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marL="1368425" marR="5080" indent="-1356360">
              <a:lnSpc>
                <a:spcPts val="5180"/>
              </a:lnSpc>
              <a:spcBef>
                <a:spcPts val="75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In all things show yourself  to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be an</a:t>
            </a:r>
            <a:r>
              <a:rPr dirty="0" sz="4800" spc="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example</a:t>
            </a:r>
            <a:endParaRPr sz="4800">
              <a:latin typeface="Arial"/>
              <a:cs typeface="Arial"/>
            </a:endParaRPr>
          </a:p>
          <a:p>
            <a:pPr marL="573405" marR="567055" indent="1101725">
              <a:lnSpc>
                <a:spcPts val="5180"/>
              </a:lnSpc>
              <a:spcBef>
                <a:spcPts val="1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 good deeds,  with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purity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4800" spc="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doctrine,</a:t>
            </a:r>
            <a:endParaRPr sz="4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ubTitle" idx="4"/>
          </p:nvPr>
        </p:nvSpPr>
        <p:spPr>
          <a:prstGeom prst="rect"/>
        </p:spPr>
        <p:txBody>
          <a:bodyPr wrap="square" lIns="0" tIns="95885" rIns="0" bIns="0" rtlCol="0" vert="horz">
            <a:spAutoFit/>
          </a:bodyPr>
          <a:lstStyle/>
          <a:p>
            <a:pPr marL="13970" marR="5080" indent="-1905">
              <a:lnSpc>
                <a:spcPts val="5180"/>
              </a:lnSpc>
              <a:spcBef>
                <a:spcPts val="755"/>
              </a:spcBef>
            </a:pPr>
            <a:r>
              <a:rPr dirty="0" spc="-5"/>
              <a:t>dignified, sound in speech  which is </a:t>
            </a:r>
            <a:r>
              <a:rPr dirty="0"/>
              <a:t>beyond</a:t>
            </a:r>
            <a:r>
              <a:rPr dirty="0" spc="65"/>
              <a:t> </a:t>
            </a:r>
            <a:r>
              <a:rPr dirty="0" spc="-5"/>
              <a:t>reproach,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91078" y="735837"/>
            <a:ext cx="256349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Titus</a:t>
            </a:r>
            <a:r>
              <a:rPr dirty="0" sz="4000" spc="-55">
                <a:solidFill>
                  <a:srgbClr val="FFFF00"/>
                </a:solidFill>
              </a:rPr>
              <a:t> </a:t>
            </a:r>
            <a:r>
              <a:rPr dirty="0" sz="4000" spc="-10">
                <a:solidFill>
                  <a:srgbClr val="FFFF00"/>
                </a:solidFill>
              </a:rPr>
              <a:t>2:6-8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14629" rIns="0" bIns="0" rtlCol="0" vert="horz">
            <a:spAutoFit/>
          </a:bodyPr>
          <a:lstStyle/>
          <a:p>
            <a:pPr algn="ctr" marL="167005" marR="5080">
              <a:lnSpc>
                <a:spcPct val="90000"/>
              </a:lnSpc>
              <a:spcBef>
                <a:spcPts val="675"/>
              </a:spcBef>
            </a:pPr>
            <a:r>
              <a:rPr dirty="0" sz="4800"/>
              <a:t>in </a:t>
            </a:r>
            <a:r>
              <a:rPr dirty="0" sz="4800" spc="-5"/>
              <a:t>order </a:t>
            </a:r>
            <a:r>
              <a:rPr dirty="0" sz="4800"/>
              <a:t>that </a:t>
            </a:r>
            <a:r>
              <a:rPr dirty="0" sz="4800" spc="-5"/>
              <a:t>the</a:t>
            </a:r>
            <a:r>
              <a:rPr dirty="0" sz="4800" spc="-15"/>
              <a:t> </a:t>
            </a:r>
            <a:r>
              <a:rPr dirty="0" sz="4800"/>
              <a:t>opponent  may be put to shame,  </a:t>
            </a:r>
            <a:r>
              <a:rPr dirty="0" sz="4800" spc="-5"/>
              <a:t>having nothing</a:t>
            </a:r>
            <a:r>
              <a:rPr dirty="0" sz="4800" spc="60"/>
              <a:t> </a:t>
            </a:r>
            <a:r>
              <a:rPr dirty="0" sz="4800" spc="-5"/>
              <a:t>bad</a:t>
            </a:r>
            <a:endParaRPr sz="4800"/>
          </a:p>
          <a:p>
            <a:pPr algn="ctr" marL="154305">
              <a:lnSpc>
                <a:spcPts val="5185"/>
              </a:lnSpc>
            </a:pPr>
            <a:r>
              <a:rPr dirty="0" sz="4800"/>
              <a:t>to say </a:t>
            </a:r>
            <a:r>
              <a:rPr dirty="0" sz="4800" spc="-5"/>
              <a:t>about</a:t>
            </a:r>
            <a:r>
              <a:rPr dirty="0" sz="4800" spc="35"/>
              <a:t> </a:t>
            </a:r>
            <a:r>
              <a:rPr dirty="0" sz="4800"/>
              <a:t>us.</a:t>
            </a:r>
            <a:endParaRPr sz="480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9138" y="735837"/>
            <a:ext cx="312801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Titus</a:t>
            </a:r>
            <a:r>
              <a:rPr dirty="0" sz="4000" spc="-70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2:13-15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90829" rIns="0" bIns="0" rtlCol="0" vert="horz">
            <a:spAutoFit/>
          </a:bodyPr>
          <a:lstStyle/>
          <a:p>
            <a:pPr algn="ctr" marL="168910" marR="5080">
              <a:lnSpc>
                <a:spcPct val="90000"/>
              </a:lnSpc>
              <a:spcBef>
                <a:spcPts val="675"/>
              </a:spcBef>
            </a:pPr>
            <a:r>
              <a:rPr dirty="0" sz="4800" spc="-5"/>
              <a:t>Looking for the blessed  </a:t>
            </a:r>
            <a:r>
              <a:rPr dirty="0" sz="4800"/>
              <a:t>hope and the appearing of  </a:t>
            </a:r>
            <a:r>
              <a:rPr dirty="0" sz="4800" spc="-5"/>
              <a:t>the glory </a:t>
            </a:r>
            <a:r>
              <a:rPr dirty="0" sz="4800"/>
              <a:t>of our great God  and Savior, Christ</a:t>
            </a:r>
            <a:r>
              <a:rPr dirty="0" sz="4800" spc="-5"/>
              <a:t> Jesus;</a:t>
            </a:r>
            <a:endParaRPr sz="480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2530" y="570203"/>
            <a:ext cx="7317740" cy="5682615"/>
          </a:xfrm>
          <a:prstGeom prst="rect">
            <a:avLst/>
          </a:prstGeom>
        </p:spPr>
        <p:txBody>
          <a:bodyPr wrap="square" lIns="0" tIns="177800" rIns="0" bIns="0" rtlCol="0" vert="horz">
            <a:spAutoFit/>
          </a:bodyPr>
          <a:lstStyle/>
          <a:p>
            <a:pPr algn="ctr" marR="148590">
              <a:lnSpc>
                <a:spcPct val="100000"/>
              </a:lnSpc>
              <a:spcBef>
                <a:spcPts val="1400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Titus 2:13-15</a:t>
            </a:r>
            <a:endParaRPr sz="4000">
              <a:latin typeface="Arial"/>
              <a:cs typeface="Arial"/>
            </a:endParaRPr>
          </a:p>
          <a:p>
            <a:pPr algn="ctr" marL="12700" marR="5080">
              <a:lnSpc>
                <a:spcPct val="90000"/>
              </a:lnSpc>
              <a:spcBef>
                <a:spcPts val="214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Who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gave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Himself for</a:t>
            </a:r>
            <a:r>
              <a:rPr dirty="0" sz="48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us,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that He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might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redeem us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every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lawless deed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and purify for</a:t>
            </a:r>
            <a:r>
              <a:rPr dirty="0" sz="4800" spc="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Himself</a:t>
            </a:r>
            <a:endParaRPr sz="4800">
              <a:latin typeface="Arial"/>
              <a:cs typeface="Arial"/>
            </a:endParaRPr>
          </a:p>
          <a:p>
            <a:pPr algn="ctr" marL="195580" marR="189865" indent="1270">
              <a:lnSpc>
                <a:spcPct val="90000"/>
              </a:lnSpc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people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for His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own  possession,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zealous for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good</a:t>
            </a:r>
            <a:r>
              <a:rPr dirty="0" sz="4800" spc="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deeds.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6214" y="735837"/>
            <a:ext cx="267525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John</a:t>
            </a:r>
            <a:r>
              <a:rPr dirty="0" sz="4000" spc="-90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20:21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69721" y="2077592"/>
            <a:ext cx="7762875" cy="273304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065" marR="5080" indent="-5080">
              <a:lnSpc>
                <a:spcPct val="90000"/>
              </a:lnSpc>
              <a:spcBef>
                <a:spcPts val="67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So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Jesus said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them  </a:t>
            </a:r>
            <a:r>
              <a:rPr dirty="0" sz="4800" spc="-10" b="1">
                <a:solidFill>
                  <a:srgbClr val="FFFFFF"/>
                </a:solidFill>
                <a:latin typeface="Arial"/>
                <a:cs typeface="Arial"/>
              </a:rPr>
              <a:t>again,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“Peace be with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you;  as the Father has sent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Me,  I </a:t>
            </a:r>
            <a:r>
              <a:rPr dirty="0" sz="4800" spc="-10" b="1">
                <a:solidFill>
                  <a:srgbClr val="FFFFFF"/>
                </a:solidFill>
                <a:latin typeface="Arial"/>
                <a:cs typeface="Arial"/>
              </a:rPr>
              <a:t>also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send</a:t>
            </a:r>
            <a:r>
              <a:rPr dirty="0" sz="4800" spc="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10" b="1">
                <a:solidFill>
                  <a:srgbClr val="FFFFFF"/>
                </a:solidFill>
                <a:latin typeface="Arial"/>
                <a:cs typeface="Arial"/>
              </a:rPr>
              <a:t>you.”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91078" y="316433"/>
            <a:ext cx="256413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Titus</a:t>
            </a:r>
            <a:r>
              <a:rPr dirty="0" sz="4000" spc="-7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3:1-2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37717" y="1010539"/>
            <a:ext cx="7823200" cy="2073910"/>
          </a:xfrm>
          <a:prstGeom prst="rect"/>
        </p:spPr>
        <p:txBody>
          <a:bodyPr wrap="square" lIns="0" tIns="94615" rIns="0" bIns="0" rtlCol="0" vert="horz">
            <a:spAutoFit/>
          </a:bodyPr>
          <a:lstStyle/>
          <a:p>
            <a:pPr marL="504825" marR="5080" indent="-492759">
              <a:lnSpc>
                <a:spcPts val="5190"/>
              </a:lnSpc>
              <a:spcBef>
                <a:spcPts val="745"/>
              </a:spcBef>
            </a:pPr>
            <a:r>
              <a:rPr dirty="0" spc="-5"/>
              <a:t>Remind them </a:t>
            </a:r>
            <a:r>
              <a:rPr dirty="0"/>
              <a:t>to </a:t>
            </a:r>
            <a:r>
              <a:rPr dirty="0" spc="-5"/>
              <a:t>be subject  </a:t>
            </a:r>
            <a:r>
              <a:rPr dirty="0"/>
              <a:t>to </a:t>
            </a:r>
            <a:r>
              <a:rPr dirty="0" spc="-5"/>
              <a:t>rulers, </a:t>
            </a:r>
            <a:r>
              <a:rPr dirty="0"/>
              <a:t>to</a:t>
            </a:r>
            <a:r>
              <a:rPr dirty="0" spc="25"/>
              <a:t> </a:t>
            </a:r>
            <a:r>
              <a:rPr dirty="0" spc="-5"/>
              <a:t>authorities,</a:t>
            </a:r>
          </a:p>
          <a:p>
            <a:pPr marL="27305">
              <a:lnSpc>
                <a:spcPts val="5100"/>
              </a:lnSpc>
            </a:pPr>
            <a:r>
              <a:rPr dirty="0"/>
              <a:t>to </a:t>
            </a:r>
            <a:r>
              <a:rPr dirty="0" spc="-5"/>
              <a:t>be </a:t>
            </a:r>
            <a:r>
              <a:rPr dirty="0"/>
              <a:t>obedient, to </a:t>
            </a:r>
            <a:r>
              <a:rPr dirty="0" spc="-5"/>
              <a:t>be</a:t>
            </a:r>
            <a:r>
              <a:rPr dirty="0" spc="25"/>
              <a:t> </a:t>
            </a:r>
            <a:r>
              <a:rPr dirty="0" spc="-5"/>
              <a:t>ready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22426" y="2986277"/>
            <a:ext cx="7453630" cy="3391535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algn="ctr" marL="725805" marR="717550">
              <a:lnSpc>
                <a:spcPts val="5180"/>
              </a:lnSpc>
              <a:spcBef>
                <a:spcPts val="75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for every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good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deed,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malign no</a:t>
            </a:r>
            <a:r>
              <a:rPr dirty="0" sz="48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one,</a:t>
            </a:r>
            <a:endParaRPr sz="4800">
              <a:latin typeface="Arial"/>
              <a:cs typeface="Arial"/>
            </a:endParaRPr>
          </a:p>
          <a:p>
            <a:pPr algn="ctr" marL="12065" marR="5080" indent="-2540">
              <a:lnSpc>
                <a:spcPts val="5190"/>
              </a:lnSpc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uncontentious,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gentle, showing every  consideration for all</a:t>
            </a:r>
            <a:r>
              <a:rPr dirty="0" sz="4800" spc="9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men.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6629" y="735837"/>
            <a:ext cx="211264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Titus</a:t>
            </a:r>
            <a:r>
              <a:rPr dirty="0" sz="4000" spc="-75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3:8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467029" rIns="0" bIns="0" rtlCol="0" vert="horz">
            <a:spAutoFit/>
          </a:bodyPr>
          <a:lstStyle/>
          <a:p>
            <a:pPr algn="ctr" marL="170815" marR="5080" indent="-3175">
              <a:lnSpc>
                <a:spcPct val="90000"/>
              </a:lnSpc>
              <a:spcBef>
                <a:spcPts val="675"/>
              </a:spcBef>
            </a:pPr>
            <a:r>
              <a:rPr dirty="0" sz="4800" spc="-5"/>
              <a:t>This is a trustworthy  statement; </a:t>
            </a:r>
            <a:r>
              <a:rPr dirty="0" sz="4800"/>
              <a:t>and concerning  </a:t>
            </a:r>
            <a:r>
              <a:rPr dirty="0" sz="4800" spc="-5"/>
              <a:t>these </a:t>
            </a:r>
            <a:r>
              <a:rPr dirty="0" sz="4800"/>
              <a:t>things I want</a:t>
            </a:r>
            <a:r>
              <a:rPr dirty="0" sz="4800" spc="65"/>
              <a:t> </a:t>
            </a:r>
            <a:r>
              <a:rPr dirty="0" sz="4800"/>
              <a:t>you</a:t>
            </a:r>
            <a:endParaRPr sz="4800"/>
          </a:p>
          <a:p>
            <a:pPr algn="ctr" marL="158115">
              <a:lnSpc>
                <a:spcPts val="5185"/>
              </a:lnSpc>
            </a:pPr>
            <a:r>
              <a:rPr dirty="0" sz="4800"/>
              <a:t>to speak</a:t>
            </a:r>
            <a:r>
              <a:rPr dirty="0" sz="4800" spc="15"/>
              <a:t> </a:t>
            </a:r>
            <a:r>
              <a:rPr dirty="0" sz="4800"/>
              <a:t>confidently,</a:t>
            </a:r>
            <a:endParaRPr sz="4800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6629" y="735837"/>
            <a:ext cx="211264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Titus</a:t>
            </a:r>
            <a:r>
              <a:rPr dirty="0" sz="4000" spc="-75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3:8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22426" y="1772792"/>
            <a:ext cx="7456170" cy="4050029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065" marR="5080">
              <a:lnSpc>
                <a:spcPct val="90000"/>
              </a:lnSpc>
              <a:spcBef>
                <a:spcPts val="67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So that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those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who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have  believed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God may be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careful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engage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in good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deeds.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These things are  good and</a:t>
            </a:r>
            <a:r>
              <a:rPr dirty="0" sz="4800" spc="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profitable</a:t>
            </a:r>
            <a:endParaRPr sz="4800">
              <a:latin typeface="Arial"/>
              <a:cs typeface="Arial"/>
            </a:endParaRPr>
          </a:p>
          <a:p>
            <a:pPr algn="ctr">
              <a:lnSpc>
                <a:spcPts val="5185"/>
              </a:lnSpc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48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men.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74897" y="735837"/>
            <a:ext cx="239458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Titus</a:t>
            </a:r>
            <a:r>
              <a:rPr dirty="0" sz="4000" spc="-70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3:14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93698" y="1543888"/>
            <a:ext cx="6913880" cy="339153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065" marR="5080" indent="635">
              <a:lnSpc>
                <a:spcPct val="90000"/>
              </a:lnSpc>
              <a:spcBef>
                <a:spcPts val="67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let our people also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learn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engage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in good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deeds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meet pressing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needs,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they may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dirty="0" sz="4800" spc="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unfruitful.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31285" y="392633"/>
            <a:ext cx="228346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Acts</a:t>
            </a:r>
            <a:r>
              <a:rPr dirty="0" sz="4000" spc="-65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9:36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99033" y="2077592"/>
            <a:ext cx="8105140" cy="273304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 indent="-2540">
              <a:lnSpc>
                <a:spcPct val="90000"/>
              </a:lnSpc>
              <a:spcBef>
                <a:spcPts val="67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Now in Joppa there was a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certain disciple named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Tabitha (which translated in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Greek is called</a:t>
            </a:r>
            <a:r>
              <a:rPr dirty="0" sz="4800" spc="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Dorcas);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31285" y="392633"/>
            <a:ext cx="228346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Acts</a:t>
            </a:r>
            <a:r>
              <a:rPr dirty="0" sz="4000" spc="-65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9:36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52373" y="1772792"/>
            <a:ext cx="7991475" cy="273304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>
              <a:lnSpc>
                <a:spcPct val="90000"/>
              </a:lnSpc>
              <a:spcBef>
                <a:spcPts val="67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woman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was</a:t>
            </a:r>
            <a:r>
              <a:rPr dirty="0" sz="48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abounding  with deeds of kindness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and charity, which she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continually</a:t>
            </a:r>
            <a:r>
              <a:rPr dirty="0" sz="4800" spc="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did.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13482" y="735837"/>
            <a:ext cx="372173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Ephesians</a:t>
            </a:r>
            <a:r>
              <a:rPr dirty="0" sz="4000" spc="-6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2:10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1141" y="1543888"/>
            <a:ext cx="7897495" cy="3391535"/>
          </a:xfrm>
          <a:prstGeom prst="rect"/>
        </p:spPr>
        <p:txBody>
          <a:bodyPr wrap="square" lIns="0" tIns="95885" rIns="0" bIns="0" rtlCol="0" vert="horz">
            <a:spAutoFit/>
          </a:bodyPr>
          <a:lstStyle/>
          <a:p>
            <a:pPr marL="1338580" marR="1331595" indent="1083945">
              <a:lnSpc>
                <a:spcPts val="5180"/>
              </a:lnSpc>
              <a:spcBef>
                <a:spcPts val="755"/>
              </a:spcBef>
            </a:pPr>
            <a:r>
              <a:rPr dirty="0"/>
              <a:t>For we are  </a:t>
            </a:r>
            <a:r>
              <a:rPr dirty="0" spc="-5"/>
              <a:t>His</a:t>
            </a:r>
            <a:r>
              <a:rPr dirty="0" spc="-80"/>
              <a:t> </a:t>
            </a:r>
            <a:r>
              <a:rPr dirty="0"/>
              <a:t>workmanship,</a:t>
            </a:r>
          </a:p>
          <a:p>
            <a:pPr marL="12700" marR="5080" indent="579120">
              <a:lnSpc>
                <a:spcPts val="5190"/>
              </a:lnSpc>
              <a:spcBef>
                <a:spcPts val="5"/>
              </a:spcBef>
            </a:pPr>
            <a:r>
              <a:rPr dirty="0"/>
              <a:t>created in Christ Jesus  </a:t>
            </a:r>
            <a:r>
              <a:rPr dirty="0" spc="-5"/>
              <a:t>for </a:t>
            </a:r>
            <a:r>
              <a:rPr dirty="0"/>
              <a:t>good </a:t>
            </a:r>
            <a:r>
              <a:rPr dirty="0" spc="-5"/>
              <a:t>deeds, </a:t>
            </a:r>
            <a:r>
              <a:rPr dirty="0"/>
              <a:t>which God  </a:t>
            </a:r>
            <a:r>
              <a:rPr dirty="0" spc="-5"/>
              <a:t>prepared </a:t>
            </a:r>
            <a:r>
              <a:rPr dirty="0"/>
              <a:t>beforehand,</a:t>
            </a:r>
            <a:r>
              <a:rPr dirty="0" spc="40"/>
              <a:t> </a:t>
            </a:r>
            <a:r>
              <a:rPr dirty="0"/>
              <a:t>that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41882" y="4836667"/>
            <a:ext cx="7014209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we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should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walk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4800" spc="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them.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2269" y="735837"/>
            <a:ext cx="8136890" cy="45046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147955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Matthew</a:t>
            </a:r>
            <a:r>
              <a:rPr dirty="0" sz="4000" spc="2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5:16</a:t>
            </a:r>
            <a:endParaRPr sz="4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950">
              <a:latin typeface="Arial"/>
              <a:cs typeface="Arial"/>
            </a:endParaRPr>
          </a:p>
          <a:p>
            <a:pPr algn="ctr" marL="12065" marR="5080" indent="1905">
              <a:lnSpc>
                <a:spcPct val="90000"/>
              </a:lnSpc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“Let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your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light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shine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before  men in such a way that they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may see your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good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deeds,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glorify your</a:t>
            </a:r>
            <a:r>
              <a:rPr dirty="0" sz="4800" spc="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Father</a:t>
            </a:r>
            <a:endParaRPr sz="4800">
              <a:latin typeface="Arial"/>
              <a:cs typeface="Arial"/>
            </a:endParaRPr>
          </a:p>
          <a:p>
            <a:pPr algn="ctr">
              <a:lnSpc>
                <a:spcPts val="5185"/>
              </a:lnSpc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who is in</a:t>
            </a:r>
            <a:r>
              <a:rPr dirty="0" sz="4800" spc="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heaven.”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4105" y="735837"/>
            <a:ext cx="287655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1 Peter</a:t>
            </a:r>
            <a:r>
              <a:rPr dirty="0" sz="4000" spc="-60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2:12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89482" y="1848992"/>
            <a:ext cx="7320915" cy="339153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>
              <a:lnSpc>
                <a:spcPct val="90000"/>
              </a:lnSpc>
              <a:spcBef>
                <a:spcPts val="67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Keep your behavior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excellent among the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Gentiles, so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that in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thing in which they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slander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dirty="0" sz="4800" spc="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evildoers,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4105" y="735837"/>
            <a:ext cx="287655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1 Peter</a:t>
            </a:r>
            <a:r>
              <a:rPr dirty="0" sz="4000" spc="-60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2:12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429892" y="1925192"/>
            <a:ext cx="6438900" cy="339153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 indent="-635">
              <a:lnSpc>
                <a:spcPct val="90000"/>
              </a:lnSpc>
              <a:spcBef>
                <a:spcPts val="67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may on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account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 your good deeds,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as they observe them,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glorify God in the day  of</a:t>
            </a:r>
            <a:r>
              <a:rPr dirty="0" sz="48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visitation.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92248" y="735837"/>
            <a:ext cx="516001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2 Corinthians </a:t>
            </a:r>
            <a:r>
              <a:rPr dirty="0" sz="4000" spc="-10" b="1">
                <a:solidFill>
                  <a:srgbClr val="FFFF00"/>
                </a:solidFill>
                <a:latin typeface="Arial"/>
                <a:cs typeface="Arial"/>
              </a:rPr>
              <a:t>5:18-20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87448" y="1543888"/>
            <a:ext cx="5924550" cy="2074545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algn="ctr" marL="12700" marR="5080">
              <a:lnSpc>
                <a:spcPts val="5180"/>
              </a:lnSpc>
              <a:spcBef>
                <a:spcPts val="75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Now all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these</a:t>
            </a:r>
            <a:r>
              <a:rPr dirty="0" sz="48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things  are from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God,</a:t>
            </a:r>
            <a:endParaRPr sz="4800">
              <a:latin typeface="Arial"/>
              <a:cs typeface="Arial"/>
            </a:endParaRPr>
          </a:p>
          <a:p>
            <a:pPr algn="ctr" marL="1270">
              <a:lnSpc>
                <a:spcPts val="5115"/>
              </a:lnSpc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who reconciled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us</a:t>
            </a:r>
            <a:endParaRPr sz="4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9002" y="3519678"/>
            <a:ext cx="7380605" cy="207391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>
              <a:lnSpc>
                <a:spcPct val="90000"/>
              </a:lnSpc>
              <a:spcBef>
                <a:spcPts val="67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Himself through</a:t>
            </a:r>
            <a:r>
              <a:rPr dirty="0" sz="48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Christ  and gave us the ministry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48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reconciliation,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95423" y="2283332"/>
            <a:ext cx="1447800" cy="71755"/>
          </a:xfrm>
          <a:custGeom>
            <a:avLst/>
            <a:gdLst/>
            <a:ahLst/>
            <a:cxnLst/>
            <a:rect l="l" t="t" r="r" b="b"/>
            <a:pathLst>
              <a:path w="1447800" h="71755">
                <a:moveTo>
                  <a:pt x="1447800" y="0"/>
                </a:moveTo>
                <a:lnTo>
                  <a:pt x="0" y="0"/>
                </a:lnTo>
                <a:lnTo>
                  <a:pt x="0" y="71627"/>
                </a:lnTo>
                <a:lnTo>
                  <a:pt x="1447800" y="71627"/>
                </a:lnTo>
                <a:lnTo>
                  <a:pt x="14478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42922" y="3023997"/>
            <a:ext cx="5751830" cy="71755"/>
          </a:xfrm>
          <a:custGeom>
            <a:avLst/>
            <a:gdLst/>
            <a:ahLst/>
            <a:cxnLst/>
            <a:rect l="l" t="t" r="r" b="b"/>
            <a:pathLst>
              <a:path w="5751830" h="71755">
                <a:moveTo>
                  <a:pt x="5751576" y="0"/>
                </a:moveTo>
                <a:lnTo>
                  <a:pt x="0" y="0"/>
                </a:lnTo>
                <a:lnTo>
                  <a:pt x="0" y="71627"/>
                </a:lnTo>
                <a:lnTo>
                  <a:pt x="5751576" y="71627"/>
                </a:lnTo>
                <a:lnTo>
                  <a:pt x="575157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96035" y="5245989"/>
            <a:ext cx="4381500" cy="71755"/>
          </a:xfrm>
          <a:custGeom>
            <a:avLst/>
            <a:gdLst/>
            <a:ahLst/>
            <a:cxnLst/>
            <a:rect l="l" t="t" r="r" b="b"/>
            <a:pathLst>
              <a:path w="4381500" h="71754">
                <a:moveTo>
                  <a:pt x="4381500" y="0"/>
                </a:moveTo>
                <a:lnTo>
                  <a:pt x="0" y="0"/>
                </a:lnTo>
                <a:lnTo>
                  <a:pt x="0" y="71628"/>
                </a:lnTo>
                <a:lnTo>
                  <a:pt x="4381500" y="71628"/>
                </a:lnTo>
                <a:lnTo>
                  <a:pt x="43815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33322" y="5986589"/>
            <a:ext cx="1676400" cy="71755"/>
          </a:xfrm>
          <a:custGeom>
            <a:avLst/>
            <a:gdLst/>
            <a:ahLst/>
            <a:cxnLst/>
            <a:rect l="l" t="t" r="r" b="b"/>
            <a:pathLst>
              <a:path w="1676400" h="71754">
                <a:moveTo>
                  <a:pt x="1676400" y="0"/>
                </a:moveTo>
                <a:lnTo>
                  <a:pt x="0" y="0"/>
                </a:lnTo>
                <a:lnTo>
                  <a:pt x="0" y="71628"/>
                </a:lnTo>
                <a:lnTo>
                  <a:pt x="1676400" y="71628"/>
                </a:lnTo>
                <a:lnTo>
                  <a:pt x="16764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798698" y="5986589"/>
            <a:ext cx="1981200" cy="71755"/>
          </a:xfrm>
          <a:custGeom>
            <a:avLst/>
            <a:gdLst/>
            <a:ahLst/>
            <a:cxnLst/>
            <a:rect l="l" t="t" r="r" b="b"/>
            <a:pathLst>
              <a:path w="1981200" h="71754">
                <a:moveTo>
                  <a:pt x="1981200" y="0"/>
                </a:moveTo>
                <a:lnTo>
                  <a:pt x="0" y="0"/>
                </a:lnTo>
                <a:lnTo>
                  <a:pt x="0" y="71628"/>
                </a:lnTo>
                <a:lnTo>
                  <a:pt x="1981200" y="71628"/>
                </a:lnTo>
                <a:lnTo>
                  <a:pt x="19812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826414" y="771271"/>
            <a:ext cx="7190105" cy="5293995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1668780" marR="5080" indent="-1656714">
              <a:lnSpc>
                <a:spcPts val="5830"/>
              </a:lnSpc>
              <a:spcBef>
                <a:spcPts val="83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41.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When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we</a:t>
            </a:r>
            <a:r>
              <a:rPr dirty="0" sz="5400" spc="-7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faithfully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 pray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54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our</a:t>
            </a:r>
            <a:endParaRPr sz="5400">
              <a:latin typeface="Arial"/>
              <a:cs typeface="Arial"/>
            </a:endParaRPr>
          </a:p>
          <a:p>
            <a:pPr algn="ctr" marL="182880" marR="174625" indent="-1905">
              <a:lnSpc>
                <a:spcPts val="5830"/>
              </a:lnSpc>
              <a:spcBef>
                <a:spcPts val="5"/>
              </a:spcBef>
            </a:pP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Seven for Heaven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every day,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God</a:t>
            </a:r>
            <a:r>
              <a:rPr dirty="0" sz="54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endParaRPr sz="5400">
              <a:latin typeface="Arial"/>
              <a:cs typeface="Arial"/>
            </a:endParaRPr>
          </a:p>
          <a:p>
            <a:pPr algn="ctr" marL="182880" marR="174625">
              <a:lnSpc>
                <a:spcPts val="5830"/>
              </a:lnSpc>
              <a:spcBef>
                <a:spcPts val="10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open our eyes to</a:t>
            </a:r>
            <a:r>
              <a:rPr dirty="0" sz="5400" spc="-8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10" b="1">
                <a:solidFill>
                  <a:srgbClr val="FFFFFF"/>
                </a:solidFill>
                <a:latin typeface="Arial"/>
                <a:cs typeface="Arial"/>
              </a:rPr>
              <a:t>see 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opportunities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54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do</a:t>
            </a:r>
            <a:endParaRPr sz="5400">
              <a:latin typeface="Arial"/>
              <a:cs typeface="Arial"/>
            </a:endParaRPr>
          </a:p>
          <a:p>
            <a:pPr algn="ctr">
              <a:lnSpc>
                <a:spcPts val="5750"/>
              </a:lnSpc>
            </a:pP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good deeds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5400" spc="-10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them.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47510" y="2761869"/>
            <a:ext cx="1676400" cy="71755"/>
          </a:xfrm>
          <a:custGeom>
            <a:avLst/>
            <a:gdLst/>
            <a:ahLst/>
            <a:cxnLst/>
            <a:rect l="l" t="t" r="r" b="b"/>
            <a:pathLst>
              <a:path w="1676400" h="71755">
                <a:moveTo>
                  <a:pt x="1676400" y="0"/>
                </a:moveTo>
                <a:lnTo>
                  <a:pt x="0" y="0"/>
                </a:lnTo>
                <a:lnTo>
                  <a:pt x="0" y="71627"/>
                </a:lnTo>
                <a:lnTo>
                  <a:pt x="1676400" y="71627"/>
                </a:lnTo>
                <a:lnTo>
                  <a:pt x="16764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33322" y="3502533"/>
            <a:ext cx="1981200" cy="71755"/>
          </a:xfrm>
          <a:custGeom>
            <a:avLst/>
            <a:gdLst/>
            <a:ahLst/>
            <a:cxnLst/>
            <a:rect l="l" t="t" r="r" b="b"/>
            <a:pathLst>
              <a:path w="1981200" h="71754">
                <a:moveTo>
                  <a:pt x="1981200" y="0"/>
                </a:moveTo>
                <a:lnTo>
                  <a:pt x="0" y="0"/>
                </a:lnTo>
                <a:lnTo>
                  <a:pt x="0" y="71627"/>
                </a:lnTo>
                <a:lnTo>
                  <a:pt x="1981200" y="71627"/>
                </a:lnTo>
                <a:lnTo>
                  <a:pt x="19812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04723" y="4243196"/>
            <a:ext cx="2095500" cy="71755"/>
          </a:xfrm>
          <a:custGeom>
            <a:avLst/>
            <a:gdLst/>
            <a:ahLst/>
            <a:cxnLst/>
            <a:rect l="l" t="t" r="r" b="b"/>
            <a:pathLst>
              <a:path w="2095500" h="71754">
                <a:moveTo>
                  <a:pt x="2095500" y="0"/>
                </a:moveTo>
                <a:lnTo>
                  <a:pt x="0" y="0"/>
                </a:lnTo>
                <a:lnTo>
                  <a:pt x="0" y="71627"/>
                </a:lnTo>
                <a:lnTo>
                  <a:pt x="2095500" y="71627"/>
                </a:lnTo>
                <a:lnTo>
                  <a:pt x="20955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989198" y="4243196"/>
            <a:ext cx="2019300" cy="71755"/>
          </a:xfrm>
          <a:custGeom>
            <a:avLst/>
            <a:gdLst/>
            <a:ahLst/>
            <a:cxnLst/>
            <a:rect l="l" t="t" r="r" b="b"/>
            <a:pathLst>
              <a:path w="2019300" h="71754">
                <a:moveTo>
                  <a:pt x="2019300" y="0"/>
                </a:moveTo>
                <a:lnTo>
                  <a:pt x="0" y="0"/>
                </a:lnTo>
                <a:lnTo>
                  <a:pt x="0" y="71627"/>
                </a:lnTo>
                <a:lnTo>
                  <a:pt x="2019300" y="71627"/>
                </a:lnTo>
                <a:lnTo>
                  <a:pt x="20193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9597" y="1990725"/>
            <a:ext cx="7761605" cy="307149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393700" marR="367030" indent="-18415">
              <a:lnSpc>
                <a:spcPts val="5840"/>
              </a:lnSpc>
              <a:spcBef>
                <a:spcPts val="82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42.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When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we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dirty="0" sz="5400" spc="-9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good  deeds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for people,</a:t>
            </a:r>
            <a:r>
              <a:rPr dirty="0" sz="5400" spc="-1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our</a:t>
            </a:r>
            <a:endParaRPr sz="5400">
              <a:latin typeface="Arial"/>
              <a:cs typeface="Arial"/>
            </a:endParaRPr>
          </a:p>
          <a:p>
            <a:pPr marL="165100">
              <a:lnSpc>
                <a:spcPts val="5415"/>
              </a:lnSpc>
            </a:pP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prayer power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5400" spc="-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God</a:t>
            </a:r>
            <a:endParaRPr sz="5400">
              <a:latin typeface="Arial"/>
              <a:cs typeface="Arial"/>
            </a:endParaRPr>
          </a:p>
          <a:p>
            <a:pPr marL="12700">
              <a:lnSpc>
                <a:spcPts val="6155"/>
              </a:lnSpc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their behalf goes</a:t>
            </a:r>
            <a:r>
              <a:rPr dirty="0" sz="54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up.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97301" y="735837"/>
            <a:ext cx="355028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1 John</a:t>
            </a:r>
            <a:r>
              <a:rPr dirty="0" sz="4000" spc="-8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3:22-23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5725" rIns="0" bIns="0" rtlCol="0" vert="horz">
            <a:spAutoFit/>
          </a:bodyPr>
          <a:lstStyle/>
          <a:p>
            <a:pPr algn="just" marL="925194" marR="883919" indent="-32384">
              <a:lnSpc>
                <a:spcPct val="90000"/>
              </a:lnSpc>
              <a:spcBef>
                <a:spcPts val="675"/>
              </a:spcBef>
            </a:pPr>
            <a:r>
              <a:rPr dirty="0"/>
              <a:t>And whatever we</a:t>
            </a:r>
            <a:r>
              <a:rPr dirty="0" spc="-35"/>
              <a:t> </a:t>
            </a:r>
            <a:r>
              <a:rPr dirty="0"/>
              <a:t>ask  </a:t>
            </a:r>
            <a:r>
              <a:rPr dirty="0" spc="-5"/>
              <a:t>we </a:t>
            </a:r>
            <a:r>
              <a:rPr dirty="0"/>
              <a:t>receive </a:t>
            </a:r>
            <a:r>
              <a:rPr dirty="0" spc="-5"/>
              <a:t>from </a:t>
            </a:r>
            <a:r>
              <a:rPr dirty="0"/>
              <a:t>Him,  </a:t>
            </a:r>
            <a:r>
              <a:rPr dirty="0" spc="-5"/>
              <a:t>because </a:t>
            </a:r>
            <a:r>
              <a:rPr dirty="0"/>
              <a:t>we keep</a:t>
            </a:r>
            <a:r>
              <a:rPr dirty="0" spc="30"/>
              <a:t> </a:t>
            </a:r>
            <a:r>
              <a:rPr dirty="0"/>
              <a:t>His</a:t>
            </a:r>
          </a:p>
          <a:p>
            <a:pPr algn="just" marL="554990" marR="5080" indent="-542925">
              <a:lnSpc>
                <a:spcPts val="5190"/>
              </a:lnSpc>
              <a:spcBef>
                <a:spcPts val="75"/>
              </a:spcBef>
            </a:pPr>
            <a:r>
              <a:rPr dirty="0" spc="-5"/>
              <a:t>commandments </a:t>
            </a:r>
            <a:r>
              <a:rPr dirty="0"/>
              <a:t>and do </a:t>
            </a:r>
            <a:r>
              <a:rPr dirty="0" spc="-5"/>
              <a:t>the  things </a:t>
            </a:r>
            <a:r>
              <a:rPr dirty="0"/>
              <a:t>that </a:t>
            </a:r>
            <a:r>
              <a:rPr dirty="0" spc="-5"/>
              <a:t>are</a:t>
            </a:r>
            <a:r>
              <a:rPr dirty="0" spc="55"/>
              <a:t> </a:t>
            </a:r>
            <a:r>
              <a:rPr dirty="0" spc="-5"/>
              <a:t>pleasing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08554" y="4836667"/>
            <a:ext cx="3481704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in His</a:t>
            </a:r>
            <a:r>
              <a:rPr dirty="0" sz="4800" spc="-9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sight.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97301" y="735837"/>
            <a:ext cx="355028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1 John</a:t>
            </a:r>
            <a:r>
              <a:rPr dirty="0" sz="4000" spc="-8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3:22-23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5885" rIns="0" bIns="0" rtlCol="0" vert="horz">
            <a:spAutoFit/>
          </a:bodyPr>
          <a:lstStyle/>
          <a:p>
            <a:pPr algn="ctr" marL="1716405" marR="1711325">
              <a:lnSpc>
                <a:spcPts val="5180"/>
              </a:lnSpc>
              <a:spcBef>
                <a:spcPts val="755"/>
              </a:spcBef>
            </a:pPr>
            <a:r>
              <a:rPr dirty="0"/>
              <a:t>And this is His  </a:t>
            </a:r>
            <a:r>
              <a:rPr dirty="0" spc="-5"/>
              <a:t>commandment,</a:t>
            </a:r>
          </a:p>
          <a:p>
            <a:pPr algn="ctr" marL="15875" marR="5080">
              <a:lnSpc>
                <a:spcPts val="5190"/>
              </a:lnSpc>
              <a:spcBef>
                <a:spcPts val="5"/>
              </a:spcBef>
            </a:pPr>
            <a:r>
              <a:rPr dirty="0"/>
              <a:t>that we believe in the name  of </a:t>
            </a:r>
            <a:r>
              <a:rPr dirty="0" spc="-5"/>
              <a:t>His </a:t>
            </a:r>
            <a:r>
              <a:rPr dirty="0"/>
              <a:t>Son </a:t>
            </a:r>
            <a:r>
              <a:rPr dirty="0" spc="-5"/>
              <a:t>Jesus Christ,  and love </a:t>
            </a:r>
            <a:r>
              <a:rPr dirty="0"/>
              <a:t>one</a:t>
            </a:r>
            <a:r>
              <a:rPr dirty="0" spc="60"/>
              <a:t> </a:t>
            </a:r>
            <a:r>
              <a:rPr dirty="0" spc="-5"/>
              <a:t>another,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6790" y="4836667"/>
            <a:ext cx="772731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just as He commanded</a:t>
            </a:r>
            <a:r>
              <a:rPr dirty="0" sz="4800" spc="9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us.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4585" y="735837"/>
            <a:ext cx="281749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1 John</a:t>
            </a:r>
            <a:r>
              <a:rPr dirty="0" sz="4000" spc="-80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3:18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467029" rIns="0" bIns="0" rtlCol="0" vert="horz">
            <a:spAutoFit/>
          </a:bodyPr>
          <a:lstStyle/>
          <a:p>
            <a:pPr algn="ctr" marL="170815" marR="5080" indent="-1905">
              <a:lnSpc>
                <a:spcPct val="90000"/>
              </a:lnSpc>
              <a:spcBef>
                <a:spcPts val="675"/>
              </a:spcBef>
            </a:pPr>
            <a:r>
              <a:rPr dirty="0" sz="4800" spc="-5"/>
              <a:t>Little children, let us not  </a:t>
            </a:r>
            <a:r>
              <a:rPr dirty="0" sz="4800"/>
              <a:t>love with word or with  </a:t>
            </a:r>
            <a:r>
              <a:rPr dirty="0" sz="4800" spc="-5"/>
              <a:t>tongue, but in good deeds  </a:t>
            </a:r>
            <a:r>
              <a:rPr dirty="0" sz="4800"/>
              <a:t>and</a:t>
            </a:r>
            <a:r>
              <a:rPr dirty="0" sz="4800" spc="-10"/>
              <a:t> </a:t>
            </a:r>
            <a:r>
              <a:rPr dirty="0" sz="4800"/>
              <a:t>truth.</a:t>
            </a:r>
            <a:endParaRPr sz="4800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47510" y="1466469"/>
            <a:ext cx="1676400" cy="71755"/>
          </a:xfrm>
          <a:custGeom>
            <a:avLst/>
            <a:gdLst/>
            <a:ahLst/>
            <a:cxnLst/>
            <a:rect l="l" t="t" r="r" b="b"/>
            <a:pathLst>
              <a:path w="1676400" h="71755">
                <a:moveTo>
                  <a:pt x="1676400" y="0"/>
                </a:moveTo>
                <a:lnTo>
                  <a:pt x="0" y="0"/>
                </a:lnTo>
                <a:lnTo>
                  <a:pt x="0" y="71627"/>
                </a:lnTo>
                <a:lnTo>
                  <a:pt x="1676400" y="71627"/>
                </a:lnTo>
                <a:lnTo>
                  <a:pt x="16764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76935" y="2207132"/>
            <a:ext cx="1981200" cy="71755"/>
          </a:xfrm>
          <a:custGeom>
            <a:avLst/>
            <a:gdLst/>
            <a:ahLst/>
            <a:cxnLst/>
            <a:rect l="l" t="t" r="r" b="b"/>
            <a:pathLst>
              <a:path w="1981200" h="71755">
                <a:moveTo>
                  <a:pt x="1981200" y="0"/>
                </a:moveTo>
                <a:lnTo>
                  <a:pt x="0" y="0"/>
                </a:lnTo>
                <a:lnTo>
                  <a:pt x="0" y="71627"/>
                </a:lnTo>
                <a:lnTo>
                  <a:pt x="1981200" y="71627"/>
                </a:lnTo>
                <a:lnTo>
                  <a:pt x="19812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42922" y="3688460"/>
            <a:ext cx="3619500" cy="71755"/>
          </a:xfrm>
          <a:custGeom>
            <a:avLst/>
            <a:gdLst/>
            <a:ahLst/>
            <a:cxnLst/>
            <a:rect l="l" t="t" r="r" b="b"/>
            <a:pathLst>
              <a:path w="3619500" h="71754">
                <a:moveTo>
                  <a:pt x="3619500" y="0"/>
                </a:moveTo>
                <a:lnTo>
                  <a:pt x="0" y="0"/>
                </a:lnTo>
                <a:lnTo>
                  <a:pt x="0" y="71627"/>
                </a:lnTo>
                <a:lnTo>
                  <a:pt x="3619500" y="71627"/>
                </a:lnTo>
                <a:lnTo>
                  <a:pt x="36195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56098" y="4429125"/>
            <a:ext cx="3009900" cy="71755"/>
          </a:xfrm>
          <a:custGeom>
            <a:avLst/>
            <a:gdLst/>
            <a:ahLst/>
            <a:cxnLst/>
            <a:rect l="l" t="t" r="r" b="b"/>
            <a:pathLst>
              <a:path w="3009900" h="71754">
                <a:moveTo>
                  <a:pt x="3009900" y="0"/>
                </a:moveTo>
                <a:lnTo>
                  <a:pt x="0" y="0"/>
                </a:lnTo>
                <a:lnTo>
                  <a:pt x="0" y="71627"/>
                </a:lnTo>
                <a:lnTo>
                  <a:pt x="3009900" y="71627"/>
                </a:lnTo>
                <a:lnTo>
                  <a:pt x="30099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15797" y="695071"/>
            <a:ext cx="7609205" cy="5293995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260985" marR="250825" indent="38100">
              <a:lnSpc>
                <a:spcPts val="5830"/>
              </a:lnSpc>
              <a:spcBef>
                <a:spcPts val="83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43.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When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we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do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good  deeds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for people</a:t>
            </a:r>
            <a:r>
              <a:rPr dirty="0" sz="5400" spc="-1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they</a:t>
            </a:r>
            <a:endParaRPr sz="5400">
              <a:latin typeface="Arial"/>
              <a:cs typeface="Arial"/>
            </a:endParaRPr>
          </a:p>
          <a:p>
            <a:pPr algn="ctr" marL="355600" marR="347345" indent="1270">
              <a:lnSpc>
                <a:spcPts val="5830"/>
              </a:lnSpc>
              <a:spcBef>
                <a:spcPts val="5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will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become more 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responsive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54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our</a:t>
            </a:r>
            <a:endParaRPr sz="5400">
              <a:latin typeface="Arial"/>
              <a:cs typeface="Arial"/>
            </a:endParaRPr>
          </a:p>
          <a:p>
            <a:pPr algn="ctr" marL="12700" marR="5080">
              <a:lnSpc>
                <a:spcPts val="5830"/>
              </a:lnSpc>
              <a:spcBef>
                <a:spcPts val="10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attempts to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influence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them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 direction</a:t>
            </a:r>
            <a:r>
              <a:rPr dirty="0" sz="54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endParaRPr sz="5400">
              <a:latin typeface="Arial"/>
              <a:cs typeface="Arial"/>
            </a:endParaRPr>
          </a:p>
          <a:p>
            <a:pPr algn="ctr" marL="1270">
              <a:lnSpc>
                <a:spcPts val="5750"/>
              </a:lnSpc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faith in</a:t>
            </a:r>
            <a:r>
              <a:rPr dirty="0" sz="54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Jesus.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2517" y="735837"/>
            <a:ext cx="392049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Galatians</a:t>
            </a:r>
            <a:r>
              <a:rPr dirty="0" sz="4000" spc="-4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6:9-10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9586" y="1543888"/>
            <a:ext cx="7183755" cy="273304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 indent="-1270">
              <a:lnSpc>
                <a:spcPct val="90000"/>
              </a:lnSpc>
              <a:spcBef>
                <a:spcPts val="67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let us not lose heart  in doing good,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in due  time we shall</a:t>
            </a:r>
            <a:r>
              <a:rPr dirty="0" sz="4800" spc="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reap</a:t>
            </a:r>
            <a:endParaRPr sz="4800">
              <a:latin typeface="Arial"/>
              <a:cs typeface="Arial"/>
            </a:endParaRPr>
          </a:p>
          <a:p>
            <a:pPr algn="ctr">
              <a:lnSpc>
                <a:spcPts val="5185"/>
              </a:lnSpc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if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we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do not grow</a:t>
            </a:r>
            <a:r>
              <a:rPr dirty="0" sz="4800" spc="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weary.</a:t>
            </a:r>
            <a:endParaRPr sz="4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6206" y="4178300"/>
            <a:ext cx="7930515" cy="207454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 indent="-635">
              <a:lnSpc>
                <a:spcPct val="90000"/>
              </a:lnSpc>
              <a:spcBef>
                <a:spcPts val="67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So then, while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we have  opportunity, let us do good  to all</a:t>
            </a:r>
            <a:r>
              <a:rPr dirty="0" sz="4800" spc="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men.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32198" y="2076069"/>
            <a:ext cx="1676400" cy="71755"/>
          </a:xfrm>
          <a:custGeom>
            <a:avLst/>
            <a:gdLst/>
            <a:ahLst/>
            <a:cxnLst/>
            <a:rect l="l" t="t" r="r" b="b"/>
            <a:pathLst>
              <a:path w="1676400" h="71755">
                <a:moveTo>
                  <a:pt x="1676400" y="0"/>
                </a:moveTo>
                <a:lnTo>
                  <a:pt x="0" y="0"/>
                </a:lnTo>
                <a:lnTo>
                  <a:pt x="0" y="71627"/>
                </a:lnTo>
                <a:lnTo>
                  <a:pt x="1676400" y="71627"/>
                </a:lnTo>
                <a:lnTo>
                  <a:pt x="16764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999098" y="2076069"/>
            <a:ext cx="1981200" cy="71755"/>
          </a:xfrm>
          <a:custGeom>
            <a:avLst/>
            <a:gdLst/>
            <a:ahLst/>
            <a:cxnLst/>
            <a:rect l="l" t="t" r="r" b="b"/>
            <a:pathLst>
              <a:path w="1981200" h="71755">
                <a:moveTo>
                  <a:pt x="1981200" y="0"/>
                </a:moveTo>
                <a:lnTo>
                  <a:pt x="0" y="0"/>
                </a:lnTo>
                <a:lnTo>
                  <a:pt x="0" y="71627"/>
                </a:lnTo>
                <a:lnTo>
                  <a:pt x="1981200" y="71627"/>
                </a:lnTo>
                <a:lnTo>
                  <a:pt x="19812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95323" y="3557396"/>
            <a:ext cx="1409700" cy="71755"/>
          </a:xfrm>
          <a:custGeom>
            <a:avLst/>
            <a:gdLst/>
            <a:ahLst/>
            <a:cxnLst/>
            <a:rect l="l" t="t" r="r" b="b"/>
            <a:pathLst>
              <a:path w="1409700" h="71754">
                <a:moveTo>
                  <a:pt x="1409700" y="0"/>
                </a:moveTo>
                <a:lnTo>
                  <a:pt x="0" y="0"/>
                </a:lnTo>
                <a:lnTo>
                  <a:pt x="0" y="71627"/>
                </a:lnTo>
                <a:lnTo>
                  <a:pt x="1409700" y="71627"/>
                </a:lnTo>
                <a:lnTo>
                  <a:pt x="14097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703698" y="3557396"/>
            <a:ext cx="2247900" cy="71755"/>
          </a:xfrm>
          <a:custGeom>
            <a:avLst/>
            <a:gdLst/>
            <a:ahLst/>
            <a:cxnLst/>
            <a:rect l="l" t="t" r="r" b="b"/>
            <a:pathLst>
              <a:path w="2247900" h="71754">
                <a:moveTo>
                  <a:pt x="2247900" y="0"/>
                </a:moveTo>
                <a:lnTo>
                  <a:pt x="0" y="0"/>
                </a:lnTo>
                <a:lnTo>
                  <a:pt x="0" y="71627"/>
                </a:lnTo>
                <a:lnTo>
                  <a:pt x="2247900" y="71627"/>
                </a:lnTo>
                <a:lnTo>
                  <a:pt x="22479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941698" y="4298060"/>
            <a:ext cx="1371600" cy="71755"/>
          </a:xfrm>
          <a:custGeom>
            <a:avLst/>
            <a:gdLst/>
            <a:ahLst/>
            <a:cxnLst/>
            <a:rect l="l" t="t" r="r" b="b"/>
            <a:pathLst>
              <a:path w="1371600" h="71754">
                <a:moveTo>
                  <a:pt x="1371600" y="0"/>
                </a:moveTo>
                <a:lnTo>
                  <a:pt x="0" y="0"/>
                </a:lnTo>
                <a:lnTo>
                  <a:pt x="0" y="71627"/>
                </a:lnTo>
                <a:lnTo>
                  <a:pt x="1371600" y="71627"/>
                </a:lnTo>
                <a:lnTo>
                  <a:pt x="1371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190623" y="5779325"/>
            <a:ext cx="1638300" cy="71755"/>
          </a:xfrm>
          <a:custGeom>
            <a:avLst/>
            <a:gdLst/>
            <a:ahLst/>
            <a:cxnLst/>
            <a:rect l="l" t="t" r="r" b="b"/>
            <a:pathLst>
              <a:path w="1638300" h="71754">
                <a:moveTo>
                  <a:pt x="1638300" y="0"/>
                </a:moveTo>
                <a:lnTo>
                  <a:pt x="0" y="0"/>
                </a:lnTo>
                <a:lnTo>
                  <a:pt x="0" y="71628"/>
                </a:lnTo>
                <a:lnTo>
                  <a:pt x="1638300" y="71628"/>
                </a:lnTo>
                <a:lnTo>
                  <a:pt x="16383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11809" y="1304620"/>
            <a:ext cx="7419340" cy="4553585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12700" marR="5080" indent="132715">
              <a:lnSpc>
                <a:spcPts val="5830"/>
              </a:lnSpc>
              <a:spcBef>
                <a:spcPts val="835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44. Doing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good deeds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for others takes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lots</a:t>
            </a:r>
            <a:r>
              <a:rPr dirty="0" sz="54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endParaRPr sz="5400">
              <a:latin typeface="Arial"/>
              <a:cs typeface="Arial"/>
            </a:endParaRPr>
          </a:p>
          <a:p>
            <a:pPr algn="ctr">
              <a:lnSpc>
                <a:spcPts val="5425"/>
              </a:lnSpc>
            </a:pP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time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54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energy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5400">
              <a:latin typeface="Arial"/>
              <a:cs typeface="Arial"/>
            </a:endParaRPr>
          </a:p>
          <a:p>
            <a:pPr algn="ctr" marL="374015" marR="368935">
              <a:lnSpc>
                <a:spcPts val="5830"/>
              </a:lnSpc>
              <a:spcBef>
                <a:spcPts val="415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God will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give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it to</a:t>
            </a:r>
            <a:r>
              <a:rPr dirty="0" sz="5400" spc="-1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us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when we</a:t>
            </a:r>
            <a:r>
              <a:rPr dirty="0" sz="54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ask.</a:t>
            </a:r>
            <a:endParaRPr sz="5400">
              <a:latin typeface="Arial"/>
              <a:cs typeface="Arial"/>
            </a:endParaRPr>
          </a:p>
          <a:p>
            <a:pPr algn="ctr">
              <a:lnSpc>
                <a:spcPts val="5750"/>
              </a:lnSpc>
            </a:pP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Daily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54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good.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137" y="570203"/>
            <a:ext cx="7958455" cy="5023485"/>
          </a:xfrm>
          <a:prstGeom prst="rect">
            <a:avLst/>
          </a:prstGeom>
        </p:spPr>
        <p:txBody>
          <a:bodyPr wrap="square" lIns="0" tIns="177800" rIns="0" bIns="0" rtlCol="0" vert="horz">
            <a:spAutoFit/>
          </a:bodyPr>
          <a:lstStyle/>
          <a:p>
            <a:pPr algn="ctr" marR="144145">
              <a:lnSpc>
                <a:spcPct val="100000"/>
              </a:lnSpc>
              <a:spcBef>
                <a:spcPts val="1400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2 Thessalonians</a:t>
            </a:r>
            <a:r>
              <a:rPr dirty="0" sz="4000" spc="1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10" b="1">
                <a:solidFill>
                  <a:srgbClr val="FFFF00"/>
                </a:solidFill>
                <a:latin typeface="Arial"/>
                <a:cs typeface="Arial"/>
              </a:rPr>
              <a:t>2:16-17</a:t>
            </a:r>
            <a:endParaRPr sz="4000">
              <a:latin typeface="Arial"/>
              <a:cs typeface="Arial"/>
            </a:endParaRPr>
          </a:p>
          <a:p>
            <a:pPr algn="ctr" marL="12065" marR="5080" indent="1905">
              <a:lnSpc>
                <a:spcPct val="90000"/>
              </a:lnSpc>
              <a:spcBef>
                <a:spcPts val="214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Now may our Lord Jesus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Christ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Himself and God</a:t>
            </a:r>
            <a:r>
              <a:rPr dirty="0" sz="48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our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Father,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who has loved us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and given us eternal  comfort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good</a:t>
            </a:r>
            <a:r>
              <a:rPr dirty="0" sz="4800" spc="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hope</a:t>
            </a:r>
            <a:endParaRPr sz="4800">
              <a:latin typeface="Arial"/>
              <a:cs typeface="Arial"/>
            </a:endParaRPr>
          </a:p>
          <a:p>
            <a:pPr algn="ctr" marL="3175">
              <a:lnSpc>
                <a:spcPts val="5185"/>
              </a:lnSpc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by grace,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40204" y="735837"/>
            <a:ext cx="586422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2 Thessalonians</a:t>
            </a:r>
            <a:r>
              <a:rPr dirty="0" sz="4000" spc="-2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10" b="1">
                <a:solidFill>
                  <a:srgbClr val="FFFF00"/>
                </a:solidFill>
                <a:latin typeface="Arial"/>
                <a:cs typeface="Arial"/>
              </a:rPr>
              <a:t>2:16-17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5662" y="2153792"/>
            <a:ext cx="7489825" cy="207454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 indent="-3810">
              <a:lnSpc>
                <a:spcPct val="90000"/>
              </a:lnSpc>
              <a:spcBef>
                <a:spcPts val="67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comfort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strengthen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your hearts in every</a:t>
            </a:r>
            <a:r>
              <a:rPr dirty="0" sz="48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good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deed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4800" spc="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word.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2248" y="430733"/>
            <a:ext cx="516001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2 Corinthians</a:t>
            </a:r>
            <a:r>
              <a:rPr dirty="0" sz="4000" spc="-20">
                <a:solidFill>
                  <a:srgbClr val="FFFF00"/>
                </a:solidFill>
              </a:rPr>
              <a:t> </a:t>
            </a:r>
            <a:r>
              <a:rPr dirty="0" sz="4000" spc="-10">
                <a:solidFill>
                  <a:srgbClr val="FFFF00"/>
                </a:solidFill>
              </a:rPr>
              <a:t>5:18-20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67029" y="1239088"/>
            <a:ext cx="8164830" cy="470852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588645" marR="582295" indent="1905">
              <a:lnSpc>
                <a:spcPct val="90000"/>
              </a:lnSpc>
              <a:spcBef>
                <a:spcPts val="67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Namely, that God was  in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Christ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reconciling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world to</a:t>
            </a:r>
            <a:r>
              <a:rPr dirty="0" sz="48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Himself,</a:t>
            </a:r>
            <a:endParaRPr sz="4800">
              <a:latin typeface="Arial"/>
              <a:cs typeface="Arial"/>
            </a:endParaRPr>
          </a:p>
          <a:p>
            <a:pPr algn="ctr" marL="12700" marR="5080">
              <a:lnSpc>
                <a:spcPct val="90000"/>
              </a:lnSpc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not counting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their  trespasses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against them,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He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has committed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us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the word of</a:t>
            </a:r>
            <a:r>
              <a:rPr dirty="0" sz="48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reconciliation.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9734" y="570203"/>
            <a:ext cx="7862570" cy="5023485"/>
          </a:xfrm>
          <a:prstGeom prst="rect">
            <a:avLst/>
          </a:prstGeom>
        </p:spPr>
        <p:txBody>
          <a:bodyPr wrap="square" lIns="0" tIns="177800" rIns="0" bIns="0" rtlCol="0" vert="horz">
            <a:spAutoFit/>
          </a:bodyPr>
          <a:lstStyle/>
          <a:p>
            <a:pPr algn="ctr" marR="149225">
              <a:lnSpc>
                <a:spcPct val="100000"/>
              </a:lnSpc>
              <a:spcBef>
                <a:spcPts val="1400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Acts</a:t>
            </a:r>
            <a:r>
              <a:rPr dirty="0" sz="4000" spc="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10:38</a:t>
            </a:r>
            <a:endParaRPr sz="4000">
              <a:latin typeface="Arial"/>
              <a:cs typeface="Arial"/>
            </a:endParaRPr>
          </a:p>
          <a:p>
            <a:pPr algn="ctr" marL="12700" marR="5080" indent="-1270">
              <a:lnSpc>
                <a:spcPct val="90000"/>
              </a:lnSpc>
              <a:spcBef>
                <a:spcPts val="214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“You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know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4800" spc="-10" b="1">
                <a:solidFill>
                  <a:srgbClr val="FFFFFF"/>
                </a:solidFill>
                <a:latin typeface="Arial"/>
                <a:cs typeface="Arial"/>
              </a:rPr>
              <a:t>Jesus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Nazareth,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how God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anointed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Him with the Holy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Spirit and with</a:t>
            </a:r>
            <a:r>
              <a:rPr dirty="0" sz="4800" spc="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power,</a:t>
            </a:r>
            <a:endParaRPr sz="4800">
              <a:latin typeface="Arial"/>
              <a:cs typeface="Arial"/>
            </a:endParaRPr>
          </a:p>
          <a:p>
            <a:pPr algn="ctr" marL="522605" marR="515620">
              <a:lnSpc>
                <a:spcPts val="5180"/>
              </a:lnSpc>
              <a:spcBef>
                <a:spcPts val="80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and how He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went about  doing good</a:t>
            </a:r>
            <a:r>
              <a:rPr dirty="0" sz="4800" spc="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deeds,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89553" y="735837"/>
            <a:ext cx="256540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Acts</a:t>
            </a:r>
            <a:r>
              <a:rPr dirty="0" sz="4000" spc="-6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10:38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9774" y="2077592"/>
            <a:ext cx="7219315" cy="207454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065" marR="5080">
              <a:lnSpc>
                <a:spcPct val="90000"/>
              </a:lnSpc>
              <a:spcBef>
                <a:spcPts val="67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and healing all who were  oppressed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by the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devil;  for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God was with</a:t>
            </a:r>
            <a:r>
              <a:rPr dirty="0" sz="48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Him.”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53947" y="3824096"/>
            <a:ext cx="1590040" cy="64135"/>
          </a:xfrm>
          <a:custGeom>
            <a:avLst/>
            <a:gdLst/>
            <a:ahLst/>
            <a:cxnLst/>
            <a:rect l="l" t="t" r="r" b="b"/>
            <a:pathLst>
              <a:path w="1590039" h="64135">
                <a:moveTo>
                  <a:pt x="1589531" y="0"/>
                </a:moveTo>
                <a:lnTo>
                  <a:pt x="0" y="0"/>
                </a:lnTo>
                <a:lnTo>
                  <a:pt x="0" y="64007"/>
                </a:lnTo>
                <a:lnTo>
                  <a:pt x="1589531" y="64007"/>
                </a:lnTo>
                <a:lnTo>
                  <a:pt x="1589531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77875" y="4482465"/>
            <a:ext cx="4133215" cy="64135"/>
          </a:xfrm>
          <a:custGeom>
            <a:avLst/>
            <a:gdLst/>
            <a:ahLst/>
            <a:cxnLst/>
            <a:rect l="l" t="t" r="r" b="b"/>
            <a:pathLst>
              <a:path w="4133215" h="64135">
                <a:moveTo>
                  <a:pt x="4133088" y="0"/>
                </a:moveTo>
                <a:lnTo>
                  <a:pt x="0" y="0"/>
                </a:lnTo>
                <a:lnTo>
                  <a:pt x="0" y="64007"/>
                </a:lnTo>
                <a:lnTo>
                  <a:pt x="4133088" y="64007"/>
                </a:lnTo>
                <a:lnTo>
                  <a:pt x="413308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169030" y="5140833"/>
            <a:ext cx="1286510" cy="64135"/>
          </a:xfrm>
          <a:custGeom>
            <a:avLst/>
            <a:gdLst/>
            <a:ahLst/>
            <a:cxnLst/>
            <a:rect l="l" t="t" r="r" b="b"/>
            <a:pathLst>
              <a:path w="1286510" h="64135">
                <a:moveTo>
                  <a:pt x="1286256" y="0"/>
                </a:moveTo>
                <a:lnTo>
                  <a:pt x="0" y="0"/>
                </a:lnTo>
                <a:lnTo>
                  <a:pt x="0" y="64007"/>
                </a:lnTo>
                <a:lnTo>
                  <a:pt x="1286256" y="64007"/>
                </a:lnTo>
                <a:lnTo>
                  <a:pt x="128625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610478" y="5140833"/>
            <a:ext cx="1455420" cy="64135"/>
          </a:xfrm>
          <a:custGeom>
            <a:avLst/>
            <a:gdLst/>
            <a:ahLst/>
            <a:cxnLst/>
            <a:rect l="l" t="t" r="r" b="b"/>
            <a:pathLst>
              <a:path w="1455420" h="64135">
                <a:moveTo>
                  <a:pt x="1455420" y="0"/>
                </a:moveTo>
                <a:lnTo>
                  <a:pt x="0" y="0"/>
                </a:lnTo>
                <a:lnTo>
                  <a:pt x="0" y="64007"/>
                </a:lnTo>
                <a:lnTo>
                  <a:pt x="1455420" y="64007"/>
                </a:lnTo>
                <a:lnTo>
                  <a:pt x="145542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26158" y="5799137"/>
            <a:ext cx="2741930" cy="64135"/>
          </a:xfrm>
          <a:custGeom>
            <a:avLst/>
            <a:gdLst/>
            <a:ahLst/>
            <a:cxnLst/>
            <a:rect l="l" t="t" r="r" b="b"/>
            <a:pathLst>
              <a:path w="2741929" h="64135">
                <a:moveTo>
                  <a:pt x="2741676" y="0"/>
                </a:moveTo>
                <a:lnTo>
                  <a:pt x="0" y="0"/>
                </a:lnTo>
                <a:lnTo>
                  <a:pt x="0" y="64008"/>
                </a:lnTo>
                <a:lnTo>
                  <a:pt x="2741676" y="64008"/>
                </a:lnTo>
                <a:lnTo>
                  <a:pt x="274167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12749" y="1162634"/>
            <a:ext cx="7999095" cy="4709160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marL="132715" marR="5080" indent="-120650">
              <a:lnSpc>
                <a:spcPts val="5190"/>
              </a:lnSpc>
              <a:spcBef>
                <a:spcPts val="750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45. The Fourth Step that we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look for in our</a:t>
            </a:r>
            <a:r>
              <a:rPr dirty="0" sz="4800" spc="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relationship</a:t>
            </a:r>
            <a:endParaRPr sz="4800">
              <a:latin typeface="Arial"/>
              <a:cs typeface="Arial"/>
            </a:endParaRPr>
          </a:p>
          <a:p>
            <a:pPr algn="ctr" marL="741045" marR="737235" indent="2540">
              <a:lnSpc>
                <a:spcPts val="5180"/>
              </a:lnSpc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with lost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people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is to  </a:t>
            </a:r>
            <a:r>
              <a:rPr dirty="0" sz="4800" spc="-5" b="1">
                <a:solidFill>
                  <a:srgbClr val="FFFF00"/>
                </a:solidFill>
                <a:latin typeface="Arial"/>
                <a:cs typeface="Arial"/>
              </a:rPr>
              <a:t>listen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carefully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4800" spc="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endParaRPr sz="4800">
              <a:latin typeface="Arial"/>
              <a:cs typeface="Arial"/>
            </a:endParaRPr>
          </a:p>
          <a:p>
            <a:pPr algn="ctr" marL="165100" marR="159385">
              <a:lnSpc>
                <a:spcPts val="5180"/>
              </a:lnSpc>
              <a:spcBef>
                <a:spcPts val="10"/>
              </a:spcBef>
            </a:pPr>
            <a:r>
              <a:rPr dirty="0" sz="4800" b="1">
                <a:solidFill>
                  <a:srgbClr val="FFFF00"/>
                </a:solidFill>
                <a:latin typeface="Arial"/>
                <a:cs typeface="Arial"/>
              </a:rPr>
              <a:t>conversations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with us</a:t>
            </a:r>
            <a:r>
              <a:rPr dirty="0" sz="48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offer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4800" spc="-5" b="1">
                <a:solidFill>
                  <a:srgbClr val="FFFF00"/>
                </a:solidFill>
                <a:latin typeface="Arial"/>
                <a:cs typeface="Arial"/>
              </a:rPr>
              <a:t>pray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dirty="0" sz="4800" spc="-5" b="1">
                <a:solidFill>
                  <a:srgbClr val="FFFF00"/>
                </a:solidFill>
                <a:latin typeface="Arial"/>
                <a:cs typeface="Arial"/>
              </a:rPr>
              <a:t>trials</a:t>
            </a:r>
            <a:r>
              <a:rPr dirty="0" sz="4800" spc="4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endParaRPr sz="4800">
              <a:latin typeface="Arial"/>
              <a:cs typeface="Arial"/>
            </a:endParaRPr>
          </a:p>
          <a:p>
            <a:pPr algn="ctr">
              <a:lnSpc>
                <a:spcPts val="5115"/>
              </a:lnSpc>
            </a:pPr>
            <a:r>
              <a:rPr dirty="0" sz="4800" spc="-5" b="1">
                <a:solidFill>
                  <a:srgbClr val="FFFF00"/>
                </a:solidFill>
                <a:latin typeface="Arial"/>
                <a:cs typeface="Arial"/>
              </a:rPr>
              <a:t>problems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in their</a:t>
            </a:r>
            <a:r>
              <a:rPr dirty="0" sz="48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life.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37183" y="2431160"/>
            <a:ext cx="1015365" cy="64135"/>
          </a:xfrm>
          <a:custGeom>
            <a:avLst/>
            <a:gdLst/>
            <a:ahLst/>
            <a:cxnLst/>
            <a:rect l="l" t="t" r="r" b="b"/>
            <a:pathLst>
              <a:path w="1015364" h="64135">
                <a:moveTo>
                  <a:pt x="1014984" y="0"/>
                </a:moveTo>
                <a:lnTo>
                  <a:pt x="0" y="0"/>
                </a:lnTo>
                <a:lnTo>
                  <a:pt x="0" y="64008"/>
                </a:lnTo>
                <a:lnTo>
                  <a:pt x="1014984" y="64008"/>
                </a:lnTo>
                <a:lnTo>
                  <a:pt x="101498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29132" y="3089529"/>
            <a:ext cx="1286510" cy="64135"/>
          </a:xfrm>
          <a:custGeom>
            <a:avLst/>
            <a:gdLst/>
            <a:ahLst/>
            <a:cxnLst/>
            <a:rect l="l" t="t" r="r" b="b"/>
            <a:pathLst>
              <a:path w="1286510" h="64135">
                <a:moveTo>
                  <a:pt x="1286256" y="0"/>
                </a:moveTo>
                <a:lnTo>
                  <a:pt x="0" y="0"/>
                </a:lnTo>
                <a:lnTo>
                  <a:pt x="0" y="64008"/>
                </a:lnTo>
                <a:lnTo>
                  <a:pt x="1286256" y="64008"/>
                </a:lnTo>
                <a:lnTo>
                  <a:pt x="128625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61027" y="3089529"/>
            <a:ext cx="2403475" cy="64135"/>
          </a:xfrm>
          <a:custGeom>
            <a:avLst/>
            <a:gdLst/>
            <a:ahLst/>
            <a:cxnLst/>
            <a:rect l="l" t="t" r="r" b="b"/>
            <a:pathLst>
              <a:path w="2403475" h="64135">
                <a:moveTo>
                  <a:pt x="2403348" y="0"/>
                </a:moveTo>
                <a:lnTo>
                  <a:pt x="0" y="0"/>
                </a:lnTo>
                <a:lnTo>
                  <a:pt x="0" y="64008"/>
                </a:lnTo>
                <a:lnTo>
                  <a:pt x="2403348" y="64008"/>
                </a:lnTo>
                <a:lnTo>
                  <a:pt x="240334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07871" y="4406265"/>
            <a:ext cx="1285240" cy="64135"/>
          </a:xfrm>
          <a:custGeom>
            <a:avLst/>
            <a:gdLst/>
            <a:ahLst/>
            <a:cxnLst/>
            <a:rect l="l" t="t" r="r" b="b"/>
            <a:pathLst>
              <a:path w="1285239" h="64135">
                <a:moveTo>
                  <a:pt x="1284731" y="0"/>
                </a:moveTo>
                <a:lnTo>
                  <a:pt x="0" y="0"/>
                </a:lnTo>
                <a:lnTo>
                  <a:pt x="0" y="64007"/>
                </a:lnTo>
                <a:lnTo>
                  <a:pt x="1284731" y="64007"/>
                </a:lnTo>
                <a:lnTo>
                  <a:pt x="1284731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64870" y="1086739"/>
            <a:ext cx="7896859" cy="4708525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marL="367665" marR="20320" indent="-338455">
              <a:lnSpc>
                <a:spcPts val="5190"/>
              </a:lnSpc>
              <a:spcBef>
                <a:spcPts val="74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46.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When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lost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friend says  </a:t>
            </a:r>
            <a:r>
              <a:rPr dirty="0" sz="4800" spc="-10" b="1">
                <a:solidFill>
                  <a:srgbClr val="FFFFFF"/>
                </a:solidFill>
                <a:latin typeface="Arial"/>
                <a:cs typeface="Arial"/>
              </a:rPr>
              <a:t>“</a:t>
            </a:r>
            <a:r>
              <a:rPr dirty="0" sz="4800" spc="-10" b="1">
                <a:solidFill>
                  <a:srgbClr val="FFFF00"/>
                </a:solidFill>
                <a:latin typeface="Arial"/>
                <a:cs typeface="Arial"/>
              </a:rPr>
              <a:t>yes</a:t>
            </a:r>
            <a:r>
              <a:rPr dirty="0" sz="4800" spc="-10" b="1">
                <a:solidFill>
                  <a:srgbClr val="FFFFFF"/>
                </a:solidFill>
                <a:latin typeface="Arial"/>
                <a:cs typeface="Arial"/>
              </a:rPr>
              <a:t>”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our invitation</a:t>
            </a:r>
            <a:r>
              <a:rPr dirty="0" sz="4800" spc="7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endParaRPr sz="4800">
              <a:latin typeface="Arial"/>
              <a:cs typeface="Arial"/>
            </a:endParaRPr>
          </a:p>
          <a:p>
            <a:pPr algn="ctr">
              <a:lnSpc>
                <a:spcPts val="4815"/>
              </a:lnSpc>
            </a:pPr>
            <a:r>
              <a:rPr dirty="0" sz="4800" b="1">
                <a:solidFill>
                  <a:srgbClr val="FFFF00"/>
                </a:solidFill>
                <a:latin typeface="Arial"/>
                <a:cs typeface="Arial"/>
              </a:rPr>
              <a:t>pray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for their </a:t>
            </a:r>
            <a:r>
              <a:rPr dirty="0" sz="4800" b="1">
                <a:solidFill>
                  <a:srgbClr val="FFFF00"/>
                </a:solidFill>
                <a:latin typeface="Arial"/>
                <a:cs typeface="Arial"/>
              </a:rPr>
              <a:t>problem</a:t>
            </a:r>
            <a:r>
              <a:rPr dirty="0" sz="4800" spc="-5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they</a:t>
            </a:r>
            <a:endParaRPr sz="4800">
              <a:latin typeface="Arial"/>
              <a:cs typeface="Arial"/>
            </a:endParaRPr>
          </a:p>
          <a:p>
            <a:pPr algn="ctr" marL="12065" marR="5080">
              <a:lnSpc>
                <a:spcPct val="90000"/>
              </a:lnSpc>
              <a:spcBef>
                <a:spcPts val="290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expressing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statement  of </a:t>
            </a:r>
            <a:r>
              <a:rPr dirty="0" sz="4800" b="1">
                <a:solidFill>
                  <a:srgbClr val="FFFF00"/>
                </a:solidFill>
                <a:latin typeface="Arial"/>
                <a:cs typeface="Arial"/>
              </a:rPr>
              <a:t>faith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that will powerfully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draw them closer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  saving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faith in</a:t>
            </a:r>
            <a:r>
              <a:rPr dirty="0" sz="4800" spc="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Jesus.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45686" y="2735960"/>
            <a:ext cx="1252855" cy="64135"/>
          </a:xfrm>
          <a:custGeom>
            <a:avLst/>
            <a:gdLst/>
            <a:ahLst/>
            <a:cxnLst/>
            <a:rect l="l" t="t" r="r" b="b"/>
            <a:pathLst>
              <a:path w="1252854" h="64135">
                <a:moveTo>
                  <a:pt x="1252727" y="0"/>
                </a:moveTo>
                <a:lnTo>
                  <a:pt x="0" y="0"/>
                </a:lnTo>
                <a:lnTo>
                  <a:pt x="0" y="64008"/>
                </a:lnTo>
                <a:lnTo>
                  <a:pt x="1252727" y="64008"/>
                </a:lnTo>
                <a:lnTo>
                  <a:pt x="125272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269103" y="2735960"/>
            <a:ext cx="2199640" cy="64135"/>
          </a:xfrm>
          <a:custGeom>
            <a:avLst/>
            <a:gdLst/>
            <a:ahLst/>
            <a:cxnLst/>
            <a:rect l="l" t="t" r="r" b="b"/>
            <a:pathLst>
              <a:path w="2199640" h="64135">
                <a:moveTo>
                  <a:pt x="2199131" y="0"/>
                </a:moveTo>
                <a:lnTo>
                  <a:pt x="0" y="0"/>
                </a:lnTo>
                <a:lnTo>
                  <a:pt x="0" y="64008"/>
                </a:lnTo>
                <a:lnTo>
                  <a:pt x="2199131" y="64008"/>
                </a:lnTo>
                <a:lnTo>
                  <a:pt x="2199131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811646" y="4711065"/>
            <a:ext cx="2098675" cy="64135"/>
          </a:xfrm>
          <a:custGeom>
            <a:avLst/>
            <a:gdLst/>
            <a:ahLst/>
            <a:cxnLst/>
            <a:rect l="l" t="t" r="r" b="b"/>
            <a:pathLst>
              <a:path w="2098675" h="64135">
                <a:moveTo>
                  <a:pt x="2098548" y="0"/>
                </a:moveTo>
                <a:lnTo>
                  <a:pt x="0" y="0"/>
                </a:lnTo>
                <a:lnTo>
                  <a:pt x="0" y="64007"/>
                </a:lnTo>
                <a:lnTo>
                  <a:pt x="2098548" y="64007"/>
                </a:lnTo>
                <a:lnTo>
                  <a:pt x="209854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09701" y="1391488"/>
            <a:ext cx="7927975" cy="3391535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marL="1065530" marR="5080" indent="-1053465">
              <a:lnSpc>
                <a:spcPts val="5180"/>
              </a:lnSpc>
              <a:spcBef>
                <a:spcPts val="75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47. As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Christians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we spend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lot of </a:t>
            </a:r>
            <a:r>
              <a:rPr dirty="0" sz="4800" spc="-5" b="1">
                <a:solidFill>
                  <a:srgbClr val="FFFF00"/>
                </a:solidFill>
                <a:latin typeface="Arial"/>
                <a:cs typeface="Arial"/>
              </a:rPr>
              <a:t>time</a:t>
            </a:r>
            <a:r>
              <a:rPr dirty="0" sz="4800" spc="1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00"/>
                </a:solidFill>
                <a:latin typeface="Arial"/>
                <a:cs typeface="Arial"/>
              </a:rPr>
              <a:t>praying</a:t>
            </a:r>
            <a:endParaRPr sz="4800">
              <a:latin typeface="Arial"/>
              <a:cs typeface="Arial"/>
            </a:endParaRPr>
          </a:p>
          <a:p>
            <a:pPr algn="ctr" marL="911860" marR="904240" indent="-635">
              <a:lnSpc>
                <a:spcPts val="5180"/>
              </a:lnSpc>
              <a:spcBef>
                <a:spcPts val="1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dirty="0" sz="4800" spc="-10" b="1">
                <a:solidFill>
                  <a:srgbClr val="FFFFFF"/>
                </a:solidFill>
                <a:latin typeface="Arial"/>
                <a:cs typeface="Arial"/>
              </a:rPr>
              <a:t>each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other’s  problems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4800" spc="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needs.</a:t>
            </a:r>
            <a:endParaRPr sz="4800">
              <a:latin typeface="Arial"/>
              <a:cs typeface="Arial"/>
            </a:endParaRPr>
          </a:p>
          <a:p>
            <a:pPr algn="ctr">
              <a:lnSpc>
                <a:spcPts val="5115"/>
              </a:lnSpc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We </a:t>
            </a:r>
            <a:r>
              <a:rPr dirty="0" sz="4800" spc="-10" b="1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going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4800" spc="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00"/>
                </a:solidFill>
                <a:latin typeface="Arial"/>
                <a:cs typeface="Arial"/>
              </a:rPr>
              <a:t>heaven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65298" y="3045332"/>
            <a:ext cx="1409700" cy="71755"/>
          </a:xfrm>
          <a:custGeom>
            <a:avLst/>
            <a:gdLst/>
            <a:ahLst/>
            <a:cxnLst/>
            <a:rect l="l" t="t" r="r" b="b"/>
            <a:pathLst>
              <a:path w="1409700" h="71755">
                <a:moveTo>
                  <a:pt x="1409700" y="0"/>
                </a:moveTo>
                <a:lnTo>
                  <a:pt x="0" y="0"/>
                </a:lnTo>
                <a:lnTo>
                  <a:pt x="0" y="71627"/>
                </a:lnTo>
                <a:lnTo>
                  <a:pt x="1409700" y="71627"/>
                </a:lnTo>
                <a:lnTo>
                  <a:pt x="14097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970910" y="3785996"/>
            <a:ext cx="2476500" cy="71755"/>
          </a:xfrm>
          <a:custGeom>
            <a:avLst/>
            <a:gdLst/>
            <a:ahLst/>
            <a:cxnLst/>
            <a:rect l="l" t="t" r="r" b="b"/>
            <a:pathLst>
              <a:path w="2476500" h="71754">
                <a:moveTo>
                  <a:pt x="2476500" y="0"/>
                </a:moveTo>
                <a:lnTo>
                  <a:pt x="0" y="0"/>
                </a:lnTo>
                <a:lnTo>
                  <a:pt x="0" y="71627"/>
                </a:lnTo>
                <a:lnTo>
                  <a:pt x="2476500" y="71627"/>
                </a:lnTo>
                <a:lnTo>
                  <a:pt x="24765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85210" y="5331333"/>
            <a:ext cx="1219200" cy="71755"/>
          </a:xfrm>
          <a:custGeom>
            <a:avLst/>
            <a:gdLst/>
            <a:ahLst/>
            <a:cxnLst/>
            <a:rect l="l" t="t" r="r" b="b"/>
            <a:pathLst>
              <a:path w="1219200" h="71754">
                <a:moveTo>
                  <a:pt x="1219200" y="0"/>
                </a:moveTo>
                <a:lnTo>
                  <a:pt x="0" y="0"/>
                </a:lnTo>
                <a:lnTo>
                  <a:pt x="0" y="71627"/>
                </a:lnTo>
                <a:lnTo>
                  <a:pt x="1219200" y="71627"/>
                </a:lnTo>
                <a:lnTo>
                  <a:pt x="12192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35202" y="1533220"/>
            <a:ext cx="7076440" cy="3876040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12700" marR="5080" indent="19685">
              <a:lnSpc>
                <a:spcPts val="5830"/>
              </a:lnSpc>
              <a:spcBef>
                <a:spcPts val="835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47. We need to spend  the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bulk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of our</a:t>
            </a:r>
            <a:r>
              <a:rPr dirty="0" sz="5400" spc="-1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prayer</a:t>
            </a:r>
            <a:endParaRPr sz="5400">
              <a:latin typeface="Arial"/>
              <a:cs typeface="Arial"/>
            </a:endParaRPr>
          </a:p>
          <a:p>
            <a:pPr algn="ctr" marL="203200" marR="192405" indent="-5715">
              <a:lnSpc>
                <a:spcPts val="5830"/>
              </a:lnSpc>
              <a:spcBef>
                <a:spcPts val="10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time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praying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for the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problems and</a:t>
            </a:r>
            <a:r>
              <a:rPr dirty="0" sz="5400" spc="-8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needs</a:t>
            </a:r>
            <a:endParaRPr sz="5400">
              <a:latin typeface="Arial"/>
              <a:cs typeface="Arial"/>
            </a:endParaRPr>
          </a:p>
          <a:p>
            <a:pPr algn="ctr">
              <a:lnSpc>
                <a:spcPts val="6255"/>
              </a:lnSpc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lost</a:t>
            </a:r>
            <a:r>
              <a:rPr dirty="0" sz="5400" spc="-4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people.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75098" y="3862196"/>
            <a:ext cx="1790700" cy="71755"/>
          </a:xfrm>
          <a:custGeom>
            <a:avLst/>
            <a:gdLst/>
            <a:ahLst/>
            <a:cxnLst/>
            <a:rect l="l" t="t" r="r" b="b"/>
            <a:pathLst>
              <a:path w="1790700" h="71754">
                <a:moveTo>
                  <a:pt x="1790700" y="0"/>
                </a:moveTo>
                <a:lnTo>
                  <a:pt x="0" y="0"/>
                </a:lnTo>
                <a:lnTo>
                  <a:pt x="0" y="71627"/>
                </a:lnTo>
                <a:lnTo>
                  <a:pt x="1790700" y="71627"/>
                </a:lnTo>
                <a:lnTo>
                  <a:pt x="17907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666110" y="4602860"/>
            <a:ext cx="1676400" cy="71755"/>
          </a:xfrm>
          <a:custGeom>
            <a:avLst/>
            <a:gdLst/>
            <a:ahLst/>
            <a:cxnLst/>
            <a:rect l="l" t="t" r="r" b="b"/>
            <a:pathLst>
              <a:path w="1676400" h="71754">
                <a:moveTo>
                  <a:pt x="1676400" y="0"/>
                </a:moveTo>
                <a:lnTo>
                  <a:pt x="0" y="0"/>
                </a:lnTo>
                <a:lnTo>
                  <a:pt x="0" y="71627"/>
                </a:lnTo>
                <a:lnTo>
                  <a:pt x="1676400" y="71627"/>
                </a:lnTo>
                <a:lnTo>
                  <a:pt x="16764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57122" y="5343525"/>
            <a:ext cx="1790700" cy="71755"/>
          </a:xfrm>
          <a:custGeom>
            <a:avLst/>
            <a:gdLst/>
            <a:ahLst/>
            <a:cxnLst/>
            <a:rect l="l" t="t" r="r" b="b"/>
            <a:pathLst>
              <a:path w="1790700" h="71754">
                <a:moveTo>
                  <a:pt x="1790700" y="0"/>
                </a:moveTo>
                <a:lnTo>
                  <a:pt x="0" y="0"/>
                </a:lnTo>
                <a:lnTo>
                  <a:pt x="0" y="71628"/>
                </a:lnTo>
                <a:lnTo>
                  <a:pt x="1790700" y="71628"/>
                </a:lnTo>
                <a:lnTo>
                  <a:pt x="17907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503798" y="5343525"/>
            <a:ext cx="2286000" cy="71755"/>
          </a:xfrm>
          <a:custGeom>
            <a:avLst/>
            <a:gdLst/>
            <a:ahLst/>
            <a:cxnLst/>
            <a:rect l="l" t="t" r="r" b="b"/>
            <a:pathLst>
              <a:path w="2286000" h="71754">
                <a:moveTo>
                  <a:pt x="2286000" y="0"/>
                </a:moveTo>
                <a:lnTo>
                  <a:pt x="0" y="0"/>
                </a:lnTo>
                <a:lnTo>
                  <a:pt x="0" y="71628"/>
                </a:lnTo>
                <a:lnTo>
                  <a:pt x="2286000" y="71628"/>
                </a:lnTo>
                <a:lnTo>
                  <a:pt x="22860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91997" y="1609420"/>
            <a:ext cx="7459345" cy="3812540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algn="just" marL="32384" marR="5080" indent="-20320">
              <a:lnSpc>
                <a:spcPct val="90000"/>
              </a:lnSpc>
              <a:spcBef>
                <a:spcPts val="750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48. The last step in</a:t>
            </a:r>
            <a:r>
              <a:rPr dirty="0" sz="5400" spc="-1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our  plan to bring people to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Jesus is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invite</a:t>
            </a:r>
            <a:r>
              <a:rPr dirty="0" sz="5400" spc="-4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them</a:t>
            </a:r>
            <a:endParaRPr sz="5400">
              <a:latin typeface="Arial"/>
              <a:cs typeface="Arial"/>
            </a:endParaRPr>
          </a:p>
          <a:p>
            <a:pPr algn="just" marL="165100" marR="161290" indent="400685">
              <a:lnSpc>
                <a:spcPts val="5830"/>
              </a:lnSpc>
              <a:spcBef>
                <a:spcPts val="90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to a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party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and then 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invite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them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54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church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2854" y="354533"/>
            <a:ext cx="309880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Luke</a:t>
            </a:r>
            <a:r>
              <a:rPr dirty="0" sz="4000" spc="-55">
                <a:solidFill>
                  <a:srgbClr val="FFFF00"/>
                </a:solidFill>
              </a:rPr>
              <a:t> </a:t>
            </a:r>
            <a:r>
              <a:rPr dirty="0" sz="4000" spc="-10">
                <a:solidFill>
                  <a:srgbClr val="FFFF00"/>
                </a:solidFill>
              </a:rPr>
              <a:t>5:27-32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17677" y="1162634"/>
            <a:ext cx="8237855" cy="470916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 indent="-1905">
              <a:lnSpc>
                <a:spcPct val="90000"/>
              </a:lnSpc>
              <a:spcBef>
                <a:spcPts val="67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After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He went out and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noticed a tax collector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named Levi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sitting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in the tax  booth, and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He said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him,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“Follow Me.”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he left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everything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behind, and got  up and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began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follow</a:t>
            </a:r>
            <a:r>
              <a:rPr dirty="0" sz="4800" spc="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Him.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2854" y="735837"/>
            <a:ext cx="309880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Luke</a:t>
            </a:r>
            <a:r>
              <a:rPr dirty="0" sz="4000" spc="-80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5:27-32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52373" y="1543888"/>
            <a:ext cx="7999730" cy="470852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 indent="-2540">
              <a:lnSpc>
                <a:spcPct val="90000"/>
              </a:lnSpc>
              <a:spcBef>
                <a:spcPts val="67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Levi gave a big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reception for Him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his  house;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there was a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great crowd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tax  collectors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other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people  who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were reclining at the  table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4800" spc="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them.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22854" y="735837"/>
            <a:ext cx="309880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Luke</a:t>
            </a:r>
            <a:r>
              <a:rPr dirty="0" sz="4000" spc="-8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5:27-32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50849" y="1620088"/>
            <a:ext cx="7999095" cy="3391535"/>
          </a:xfrm>
          <a:prstGeom prst="rect"/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>
              <a:lnSpc>
                <a:spcPct val="90000"/>
              </a:lnSpc>
              <a:spcBef>
                <a:spcPts val="675"/>
              </a:spcBef>
            </a:pPr>
            <a:r>
              <a:rPr dirty="0"/>
              <a:t>The Pharisees and their  </a:t>
            </a:r>
            <a:r>
              <a:rPr dirty="0" spc="-5"/>
              <a:t>scribes began </a:t>
            </a:r>
            <a:r>
              <a:rPr dirty="0"/>
              <a:t>grumbling </a:t>
            </a:r>
            <a:r>
              <a:rPr dirty="0" spc="-5"/>
              <a:t>at  His </a:t>
            </a:r>
            <a:r>
              <a:rPr dirty="0"/>
              <a:t>disciples,</a:t>
            </a:r>
            <a:r>
              <a:rPr dirty="0" spc="35"/>
              <a:t> </a:t>
            </a:r>
            <a:r>
              <a:rPr dirty="0" spc="-5"/>
              <a:t>saying,</a:t>
            </a:r>
          </a:p>
          <a:p>
            <a:pPr algn="ctr" marL="131445" marR="127635">
              <a:lnSpc>
                <a:spcPts val="5190"/>
              </a:lnSpc>
              <a:spcBef>
                <a:spcPts val="75"/>
              </a:spcBef>
            </a:pPr>
            <a:r>
              <a:rPr dirty="0"/>
              <a:t>“Why do </a:t>
            </a:r>
            <a:r>
              <a:rPr dirty="0" spc="-5"/>
              <a:t>you eat and </a:t>
            </a:r>
            <a:r>
              <a:rPr dirty="0"/>
              <a:t>drink  with </a:t>
            </a:r>
            <a:r>
              <a:rPr dirty="0" spc="-5"/>
              <a:t>the tax</a:t>
            </a:r>
            <a:r>
              <a:rPr dirty="0" spc="25"/>
              <a:t> </a:t>
            </a:r>
            <a:r>
              <a:rPr dirty="0" spc="-5"/>
              <a:t>collectors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86608" y="4912563"/>
            <a:ext cx="4124960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5555" algn="l"/>
              </a:tabLst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and	sinners?”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92248" y="735837"/>
            <a:ext cx="516001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2 Corinthians </a:t>
            </a:r>
            <a:r>
              <a:rPr dirty="0" sz="4000" spc="-10" b="1">
                <a:solidFill>
                  <a:srgbClr val="FFFF00"/>
                </a:solidFill>
                <a:latin typeface="Arial"/>
                <a:cs typeface="Arial"/>
              </a:rPr>
              <a:t>5:18-20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5965" y="1543888"/>
            <a:ext cx="8200390" cy="2733040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algn="ctr" marL="588645" marR="582295" indent="-635">
              <a:lnSpc>
                <a:spcPts val="5180"/>
              </a:lnSpc>
              <a:spcBef>
                <a:spcPts val="75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Therefore,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we are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ambassadors for</a:t>
            </a:r>
            <a:r>
              <a:rPr dirty="0" sz="4800" spc="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Christ,</a:t>
            </a:r>
            <a:endParaRPr sz="4800">
              <a:latin typeface="Arial"/>
              <a:cs typeface="Arial"/>
            </a:endParaRPr>
          </a:p>
          <a:p>
            <a:pPr algn="ctr" marL="12065" marR="5080">
              <a:lnSpc>
                <a:spcPts val="5180"/>
              </a:lnSpc>
              <a:spcBef>
                <a:spcPts val="1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as though God were</a:t>
            </a:r>
            <a:r>
              <a:rPr dirty="0" sz="48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making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 appeal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through</a:t>
            </a:r>
            <a:r>
              <a:rPr dirty="0" sz="4800" spc="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us;</a:t>
            </a:r>
            <a:endParaRPr sz="4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0621" y="4178300"/>
            <a:ext cx="8369300" cy="1415415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marL="12700" marR="5080" indent="693420">
              <a:lnSpc>
                <a:spcPts val="5180"/>
              </a:lnSpc>
              <a:spcBef>
                <a:spcPts val="75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we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beg you on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behalf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Christ, be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reconciled to</a:t>
            </a:r>
            <a:r>
              <a:rPr dirty="0" sz="4800" spc="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God.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2854" y="735837"/>
            <a:ext cx="309880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Luke</a:t>
            </a:r>
            <a:r>
              <a:rPr dirty="0" sz="4000" spc="-80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5:27-32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32561" y="1543888"/>
            <a:ext cx="8033384" cy="470852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065" marR="5080" indent="1270">
              <a:lnSpc>
                <a:spcPct val="90000"/>
              </a:lnSpc>
              <a:spcBef>
                <a:spcPts val="67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Jesus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answered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said to them,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“It is not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those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who are well who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need a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physician, but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those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who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are sick.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have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not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come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call the righteous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but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sinners to</a:t>
            </a:r>
            <a:r>
              <a:rPr dirty="0" sz="48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repentance.”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28010" y="2761869"/>
            <a:ext cx="1676400" cy="71755"/>
          </a:xfrm>
          <a:custGeom>
            <a:avLst/>
            <a:gdLst/>
            <a:ahLst/>
            <a:cxnLst/>
            <a:rect l="l" t="t" r="r" b="b"/>
            <a:pathLst>
              <a:path w="1676400" h="71755">
                <a:moveTo>
                  <a:pt x="1676400" y="0"/>
                </a:moveTo>
                <a:lnTo>
                  <a:pt x="0" y="0"/>
                </a:lnTo>
                <a:lnTo>
                  <a:pt x="0" y="71627"/>
                </a:lnTo>
                <a:lnTo>
                  <a:pt x="1676400" y="71627"/>
                </a:lnTo>
                <a:lnTo>
                  <a:pt x="16764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247510" y="2761869"/>
            <a:ext cx="1790700" cy="71755"/>
          </a:xfrm>
          <a:custGeom>
            <a:avLst/>
            <a:gdLst/>
            <a:ahLst/>
            <a:cxnLst/>
            <a:rect l="l" t="t" r="r" b="b"/>
            <a:pathLst>
              <a:path w="1790700" h="71755">
                <a:moveTo>
                  <a:pt x="1790700" y="0"/>
                </a:moveTo>
                <a:lnTo>
                  <a:pt x="0" y="0"/>
                </a:lnTo>
                <a:lnTo>
                  <a:pt x="0" y="71627"/>
                </a:lnTo>
                <a:lnTo>
                  <a:pt x="1790700" y="71627"/>
                </a:lnTo>
                <a:lnTo>
                  <a:pt x="17907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71310" y="3502533"/>
            <a:ext cx="1066800" cy="71755"/>
          </a:xfrm>
          <a:custGeom>
            <a:avLst/>
            <a:gdLst/>
            <a:ahLst/>
            <a:cxnLst/>
            <a:rect l="l" t="t" r="r" b="b"/>
            <a:pathLst>
              <a:path w="1066800" h="71754">
                <a:moveTo>
                  <a:pt x="1066800" y="0"/>
                </a:moveTo>
                <a:lnTo>
                  <a:pt x="0" y="0"/>
                </a:lnTo>
                <a:lnTo>
                  <a:pt x="0" y="71627"/>
                </a:lnTo>
                <a:lnTo>
                  <a:pt x="1066800" y="71627"/>
                </a:lnTo>
                <a:lnTo>
                  <a:pt x="10668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88314" y="1990725"/>
            <a:ext cx="7264400" cy="2330450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812165" marR="5080" indent="-800100">
              <a:lnSpc>
                <a:spcPts val="5840"/>
              </a:lnSpc>
              <a:spcBef>
                <a:spcPts val="82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49. A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party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is an</a:t>
            </a:r>
            <a:r>
              <a:rPr dirty="0" sz="54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event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where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having</a:t>
            </a:r>
            <a:r>
              <a:rPr dirty="0" sz="54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fun</a:t>
            </a:r>
            <a:endParaRPr sz="5400">
              <a:latin typeface="Arial"/>
              <a:cs typeface="Arial"/>
            </a:endParaRPr>
          </a:p>
          <a:p>
            <a:pPr marL="1840864">
              <a:lnSpc>
                <a:spcPts val="5740"/>
              </a:lnSpc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is the</a:t>
            </a:r>
            <a:r>
              <a:rPr dirty="0" sz="54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goal.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99510" y="2761869"/>
            <a:ext cx="1676400" cy="71755"/>
          </a:xfrm>
          <a:custGeom>
            <a:avLst/>
            <a:gdLst/>
            <a:ahLst/>
            <a:cxnLst/>
            <a:rect l="l" t="t" r="r" b="b"/>
            <a:pathLst>
              <a:path w="1676400" h="71755">
                <a:moveTo>
                  <a:pt x="1676400" y="0"/>
                </a:moveTo>
                <a:lnTo>
                  <a:pt x="0" y="0"/>
                </a:lnTo>
                <a:lnTo>
                  <a:pt x="0" y="71627"/>
                </a:lnTo>
                <a:lnTo>
                  <a:pt x="1676400" y="71627"/>
                </a:lnTo>
                <a:lnTo>
                  <a:pt x="16764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017898" y="4243196"/>
            <a:ext cx="2743200" cy="71755"/>
          </a:xfrm>
          <a:custGeom>
            <a:avLst/>
            <a:gdLst/>
            <a:ahLst/>
            <a:cxnLst/>
            <a:rect l="l" t="t" r="r" b="b"/>
            <a:pathLst>
              <a:path w="2743200" h="71754">
                <a:moveTo>
                  <a:pt x="2743200" y="0"/>
                </a:moveTo>
                <a:lnTo>
                  <a:pt x="0" y="0"/>
                </a:lnTo>
                <a:lnTo>
                  <a:pt x="0" y="71627"/>
                </a:lnTo>
                <a:lnTo>
                  <a:pt x="2743200" y="71627"/>
                </a:lnTo>
                <a:lnTo>
                  <a:pt x="27432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493898" y="4983860"/>
            <a:ext cx="2247900" cy="71755"/>
          </a:xfrm>
          <a:custGeom>
            <a:avLst/>
            <a:gdLst/>
            <a:ahLst/>
            <a:cxnLst/>
            <a:rect l="l" t="t" r="r" b="b"/>
            <a:pathLst>
              <a:path w="2247900" h="71754">
                <a:moveTo>
                  <a:pt x="2247900" y="0"/>
                </a:moveTo>
                <a:lnTo>
                  <a:pt x="0" y="0"/>
                </a:lnTo>
                <a:lnTo>
                  <a:pt x="0" y="71627"/>
                </a:lnTo>
                <a:lnTo>
                  <a:pt x="2247900" y="71627"/>
                </a:lnTo>
                <a:lnTo>
                  <a:pt x="22479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53897" y="1990725"/>
            <a:ext cx="7760970" cy="3812540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marL="12700" marR="5080" indent="705485">
              <a:lnSpc>
                <a:spcPct val="90000"/>
              </a:lnSpc>
              <a:spcBef>
                <a:spcPts val="74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50. A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party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done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by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people who attend your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Church is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different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than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most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parties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for at least</a:t>
            </a:r>
            <a:endParaRPr sz="5400">
              <a:latin typeface="Arial"/>
              <a:cs typeface="Arial"/>
            </a:endParaRPr>
          </a:p>
          <a:p>
            <a:pPr marL="1536700">
              <a:lnSpc>
                <a:spcPts val="5835"/>
              </a:lnSpc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three</a:t>
            </a:r>
            <a:r>
              <a:rPr dirty="0" sz="54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reasons.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23310" y="3447669"/>
            <a:ext cx="1371600" cy="71755"/>
          </a:xfrm>
          <a:custGeom>
            <a:avLst/>
            <a:gdLst/>
            <a:ahLst/>
            <a:cxnLst/>
            <a:rect l="l" t="t" r="r" b="b"/>
            <a:pathLst>
              <a:path w="1371600" h="71754">
                <a:moveTo>
                  <a:pt x="1371600" y="0"/>
                </a:moveTo>
                <a:lnTo>
                  <a:pt x="0" y="0"/>
                </a:lnTo>
                <a:lnTo>
                  <a:pt x="0" y="71627"/>
                </a:lnTo>
                <a:lnTo>
                  <a:pt x="1371600" y="71627"/>
                </a:lnTo>
                <a:lnTo>
                  <a:pt x="1371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456810" y="4188333"/>
            <a:ext cx="2247900" cy="71755"/>
          </a:xfrm>
          <a:custGeom>
            <a:avLst/>
            <a:gdLst/>
            <a:ahLst/>
            <a:cxnLst/>
            <a:rect l="l" t="t" r="r" b="b"/>
            <a:pathLst>
              <a:path w="2247900" h="71754">
                <a:moveTo>
                  <a:pt x="2247900" y="0"/>
                </a:moveTo>
                <a:lnTo>
                  <a:pt x="0" y="0"/>
                </a:lnTo>
                <a:lnTo>
                  <a:pt x="0" y="71627"/>
                </a:lnTo>
                <a:lnTo>
                  <a:pt x="2247900" y="71627"/>
                </a:lnTo>
                <a:lnTo>
                  <a:pt x="22479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931289" y="2676601"/>
            <a:ext cx="4978400" cy="1589405"/>
          </a:xfrm>
          <a:prstGeom prst="rect"/>
        </p:spPr>
        <p:txBody>
          <a:bodyPr wrap="square" lIns="0" tIns="106045" rIns="0" bIns="0" rtlCol="0" vert="horz">
            <a:spAutoFit/>
          </a:bodyPr>
          <a:lstStyle/>
          <a:p>
            <a:pPr marL="12700" marR="5080" indent="38100">
              <a:lnSpc>
                <a:spcPts val="5830"/>
              </a:lnSpc>
              <a:spcBef>
                <a:spcPts val="835"/>
              </a:spcBef>
            </a:pPr>
            <a:r>
              <a:rPr dirty="0" sz="5400" spc="-5"/>
              <a:t>51. </a:t>
            </a:r>
            <a:r>
              <a:rPr dirty="0" sz="5400">
                <a:solidFill>
                  <a:srgbClr val="FFFF00"/>
                </a:solidFill>
              </a:rPr>
              <a:t>God </a:t>
            </a:r>
            <a:r>
              <a:rPr dirty="0" sz="5400"/>
              <a:t>comes  to </a:t>
            </a:r>
            <a:r>
              <a:rPr dirty="0" sz="5400" spc="-5"/>
              <a:t>your</a:t>
            </a:r>
            <a:r>
              <a:rPr dirty="0" sz="5400" spc="-60"/>
              <a:t> </a:t>
            </a:r>
            <a:r>
              <a:rPr dirty="0" sz="5400" spc="-5">
                <a:solidFill>
                  <a:srgbClr val="FFFF00"/>
                </a:solidFill>
              </a:rPr>
              <a:t>parties</a:t>
            </a:r>
            <a:r>
              <a:rPr dirty="0" sz="5400" spc="-5"/>
              <a:t>.</a:t>
            </a:r>
            <a:endParaRPr sz="5400"/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8197" y="735837"/>
            <a:ext cx="7764145" cy="42500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14478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Matthew</a:t>
            </a:r>
            <a:r>
              <a:rPr dirty="0" sz="4000" spc="2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18:20</a:t>
            </a:r>
            <a:endParaRPr sz="4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450">
              <a:latin typeface="Arial"/>
              <a:cs typeface="Arial"/>
            </a:endParaRPr>
          </a:p>
          <a:p>
            <a:pPr algn="just" marL="88900" marR="5080" indent="-76835">
              <a:lnSpc>
                <a:spcPct val="90000"/>
              </a:lnSpc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“For where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two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dirty="0" sz="5400" spc="-9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three  have gathered together  in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My name,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am</a:t>
            </a:r>
            <a:r>
              <a:rPr dirty="0" sz="54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there</a:t>
            </a:r>
            <a:endParaRPr sz="5400">
              <a:latin typeface="Arial"/>
              <a:cs typeface="Arial"/>
            </a:endParaRPr>
          </a:p>
          <a:p>
            <a:pPr algn="just" marL="1460500">
              <a:lnSpc>
                <a:spcPts val="5835"/>
              </a:lnSpc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dirty="0" sz="54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midst.”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37298" y="2761869"/>
            <a:ext cx="1295400" cy="71755"/>
          </a:xfrm>
          <a:custGeom>
            <a:avLst/>
            <a:gdLst/>
            <a:ahLst/>
            <a:cxnLst/>
            <a:rect l="l" t="t" r="r" b="b"/>
            <a:pathLst>
              <a:path w="1295400" h="71755">
                <a:moveTo>
                  <a:pt x="1295400" y="0"/>
                </a:moveTo>
                <a:lnTo>
                  <a:pt x="0" y="0"/>
                </a:lnTo>
                <a:lnTo>
                  <a:pt x="0" y="71627"/>
                </a:lnTo>
                <a:lnTo>
                  <a:pt x="1295400" y="71627"/>
                </a:lnTo>
                <a:lnTo>
                  <a:pt x="12954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922898" y="3502533"/>
            <a:ext cx="1981200" cy="71755"/>
          </a:xfrm>
          <a:custGeom>
            <a:avLst/>
            <a:gdLst/>
            <a:ahLst/>
            <a:cxnLst/>
            <a:rect l="l" t="t" r="r" b="b"/>
            <a:pathLst>
              <a:path w="1981200" h="71754">
                <a:moveTo>
                  <a:pt x="1981200" y="0"/>
                </a:moveTo>
                <a:lnTo>
                  <a:pt x="0" y="0"/>
                </a:lnTo>
                <a:lnTo>
                  <a:pt x="0" y="71627"/>
                </a:lnTo>
                <a:lnTo>
                  <a:pt x="1981200" y="71627"/>
                </a:lnTo>
                <a:lnTo>
                  <a:pt x="19812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809623" y="4243196"/>
            <a:ext cx="1371600" cy="71755"/>
          </a:xfrm>
          <a:custGeom>
            <a:avLst/>
            <a:gdLst/>
            <a:ahLst/>
            <a:cxnLst/>
            <a:rect l="l" t="t" r="r" b="b"/>
            <a:pathLst>
              <a:path w="1371600" h="71754">
                <a:moveTo>
                  <a:pt x="1371600" y="0"/>
                </a:moveTo>
                <a:lnTo>
                  <a:pt x="0" y="0"/>
                </a:lnTo>
                <a:lnTo>
                  <a:pt x="0" y="71627"/>
                </a:lnTo>
                <a:lnTo>
                  <a:pt x="1371600" y="71627"/>
                </a:lnTo>
                <a:lnTo>
                  <a:pt x="1371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91997" y="1990725"/>
            <a:ext cx="7454900" cy="2330450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241300" marR="5080" indent="-229235">
              <a:lnSpc>
                <a:spcPts val="5840"/>
              </a:lnSpc>
              <a:spcBef>
                <a:spcPts val="82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52. Those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who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dirty="0" sz="54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part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of your church</a:t>
            </a:r>
            <a:r>
              <a:rPr dirty="0" sz="5400" spc="-9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family</a:t>
            </a:r>
            <a:endParaRPr sz="5400">
              <a:latin typeface="Arial"/>
              <a:cs typeface="Arial"/>
            </a:endParaRPr>
          </a:p>
          <a:p>
            <a:pPr marL="1117600">
              <a:lnSpc>
                <a:spcPts val="5740"/>
              </a:lnSpc>
            </a:pP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love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each</a:t>
            </a:r>
            <a:r>
              <a:rPr dirty="0" sz="54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other.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6214" y="735837"/>
            <a:ext cx="267525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John</a:t>
            </a:r>
            <a:r>
              <a:rPr dirty="0" sz="4000" spc="-90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13:35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89051" rIns="0" bIns="0" rtlCol="0" vert="horz">
            <a:spAutoFit/>
          </a:bodyPr>
          <a:lstStyle/>
          <a:p>
            <a:pPr algn="ctr" marL="168275" marR="5080">
              <a:lnSpc>
                <a:spcPct val="90000"/>
              </a:lnSpc>
              <a:spcBef>
                <a:spcPts val="745"/>
              </a:spcBef>
            </a:pPr>
            <a:r>
              <a:rPr dirty="0"/>
              <a:t>“By </a:t>
            </a:r>
            <a:r>
              <a:rPr dirty="0" spc="-5"/>
              <a:t>this all men </a:t>
            </a:r>
            <a:r>
              <a:rPr dirty="0"/>
              <a:t>will  know that you are My  </a:t>
            </a:r>
            <a:r>
              <a:rPr dirty="0" spc="-5"/>
              <a:t>disciples, </a:t>
            </a:r>
            <a:r>
              <a:rPr dirty="0"/>
              <a:t>if you </a:t>
            </a:r>
            <a:r>
              <a:rPr dirty="0" spc="-5"/>
              <a:t>have  </a:t>
            </a:r>
            <a:r>
              <a:rPr dirty="0"/>
              <a:t>love </a:t>
            </a:r>
            <a:r>
              <a:rPr dirty="0" spc="-5"/>
              <a:t>for </a:t>
            </a:r>
            <a:r>
              <a:rPr dirty="0"/>
              <a:t>one</a:t>
            </a:r>
            <a:r>
              <a:rPr dirty="0" spc="-85"/>
              <a:t> </a:t>
            </a:r>
            <a:r>
              <a:rPr dirty="0" spc="-5"/>
              <a:t>another.”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75710" y="3502533"/>
            <a:ext cx="1828800" cy="71755"/>
          </a:xfrm>
          <a:custGeom>
            <a:avLst/>
            <a:gdLst/>
            <a:ahLst/>
            <a:cxnLst/>
            <a:rect l="l" t="t" r="r" b="b"/>
            <a:pathLst>
              <a:path w="1828800" h="71754">
                <a:moveTo>
                  <a:pt x="1828800" y="0"/>
                </a:moveTo>
                <a:lnTo>
                  <a:pt x="0" y="0"/>
                </a:lnTo>
                <a:lnTo>
                  <a:pt x="0" y="71627"/>
                </a:lnTo>
                <a:lnTo>
                  <a:pt x="1828800" y="71627"/>
                </a:lnTo>
                <a:lnTo>
                  <a:pt x="18288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295010" y="3502533"/>
            <a:ext cx="2743200" cy="71755"/>
          </a:xfrm>
          <a:custGeom>
            <a:avLst/>
            <a:gdLst/>
            <a:ahLst/>
            <a:cxnLst/>
            <a:rect l="l" t="t" r="r" b="b"/>
            <a:pathLst>
              <a:path w="2743200" h="71754">
                <a:moveTo>
                  <a:pt x="2743200" y="0"/>
                </a:moveTo>
                <a:lnTo>
                  <a:pt x="0" y="0"/>
                </a:lnTo>
                <a:lnTo>
                  <a:pt x="0" y="71627"/>
                </a:lnTo>
                <a:lnTo>
                  <a:pt x="2743200" y="71627"/>
                </a:lnTo>
                <a:lnTo>
                  <a:pt x="27432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275198" y="4243196"/>
            <a:ext cx="1371600" cy="71755"/>
          </a:xfrm>
          <a:custGeom>
            <a:avLst/>
            <a:gdLst/>
            <a:ahLst/>
            <a:cxnLst/>
            <a:rect l="l" t="t" r="r" b="b"/>
            <a:pathLst>
              <a:path w="1371600" h="71754">
                <a:moveTo>
                  <a:pt x="1371600" y="0"/>
                </a:moveTo>
                <a:lnTo>
                  <a:pt x="0" y="0"/>
                </a:lnTo>
                <a:lnTo>
                  <a:pt x="0" y="71627"/>
                </a:lnTo>
                <a:lnTo>
                  <a:pt x="1371600" y="71627"/>
                </a:lnTo>
                <a:lnTo>
                  <a:pt x="1371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88314" y="1990725"/>
            <a:ext cx="7264400" cy="307149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 marR="5080" indent="665480">
              <a:lnSpc>
                <a:spcPts val="5840"/>
              </a:lnSpc>
              <a:spcBef>
                <a:spcPts val="82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53.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more your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church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prays</a:t>
            </a:r>
            <a:r>
              <a:rPr dirty="0" sz="5400" spc="-12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together</a:t>
            </a:r>
            <a:endParaRPr sz="5400">
              <a:latin typeface="Arial"/>
              <a:cs typeface="Arial"/>
            </a:endParaRPr>
          </a:p>
          <a:p>
            <a:pPr marL="1402080">
              <a:lnSpc>
                <a:spcPts val="5415"/>
              </a:lnSpc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 more</a:t>
            </a:r>
            <a:r>
              <a:rPr dirty="0" sz="54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love</a:t>
            </a:r>
            <a:endParaRPr sz="5400">
              <a:latin typeface="Arial"/>
              <a:cs typeface="Arial"/>
            </a:endParaRPr>
          </a:p>
          <a:p>
            <a:pPr marL="1459865">
              <a:lnSpc>
                <a:spcPts val="6155"/>
              </a:lnSpc>
              <a:tabLst>
                <a:tab pos="3517900" algn="l"/>
              </a:tabLst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there	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dirty="0" sz="54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be.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9870" y="735837"/>
            <a:ext cx="3608704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Philippians</a:t>
            </a:r>
            <a:r>
              <a:rPr dirty="0" sz="4000" spc="-50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1:9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18845" y="2153792"/>
            <a:ext cx="8061959" cy="273304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065" marR="5080" indent="1905">
              <a:lnSpc>
                <a:spcPct val="90000"/>
              </a:lnSpc>
              <a:spcBef>
                <a:spcPts val="67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And this I pray,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your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love may abound still more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and more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in real</a:t>
            </a:r>
            <a:r>
              <a:rPr dirty="0" sz="48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knowledge  and all discernment.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609" y="570203"/>
            <a:ext cx="8029575" cy="5682615"/>
          </a:xfrm>
          <a:prstGeom prst="rect">
            <a:avLst/>
          </a:prstGeom>
        </p:spPr>
        <p:txBody>
          <a:bodyPr wrap="square" lIns="0" tIns="177800" rIns="0" bIns="0" rtlCol="0" vert="horz">
            <a:spAutoFit/>
          </a:bodyPr>
          <a:lstStyle/>
          <a:p>
            <a:pPr algn="ctr" marR="148590">
              <a:lnSpc>
                <a:spcPct val="100000"/>
              </a:lnSpc>
              <a:spcBef>
                <a:spcPts val="1400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Acts</a:t>
            </a:r>
            <a:r>
              <a:rPr dirty="0" sz="4000" spc="1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4:31-32</a:t>
            </a:r>
            <a:endParaRPr sz="4000">
              <a:latin typeface="Arial"/>
              <a:cs typeface="Arial"/>
            </a:endParaRPr>
          </a:p>
          <a:p>
            <a:pPr algn="ctr" marL="331470" marR="322580">
              <a:lnSpc>
                <a:spcPct val="90000"/>
              </a:lnSpc>
              <a:spcBef>
                <a:spcPts val="214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When they had prayed,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place where they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had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gathered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together was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shaken,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they were all  filled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Holy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Spirit  and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began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speak</a:t>
            </a:r>
            <a:r>
              <a:rPr dirty="0" sz="4800" spc="7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endParaRPr sz="4800">
              <a:latin typeface="Arial"/>
              <a:cs typeface="Arial"/>
            </a:endParaRPr>
          </a:p>
          <a:p>
            <a:pPr algn="ctr">
              <a:lnSpc>
                <a:spcPts val="5185"/>
              </a:lnSpc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word of God with</a:t>
            </a:r>
            <a:r>
              <a:rPr dirty="0" sz="4800" spc="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boldness.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75098" y="2761869"/>
            <a:ext cx="3733800" cy="71755"/>
          </a:xfrm>
          <a:custGeom>
            <a:avLst/>
            <a:gdLst/>
            <a:ahLst/>
            <a:cxnLst/>
            <a:rect l="l" t="t" r="r" b="b"/>
            <a:pathLst>
              <a:path w="3733800" h="71755">
                <a:moveTo>
                  <a:pt x="3733800" y="0"/>
                </a:moveTo>
                <a:lnTo>
                  <a:pt x="0" y="0"/>
                </a:lnTo>
                <a:lnTo>
                  <a:pt x="0" y="71627"/>
                </a:lnTo>
                <a:lnTo>
                  <a:pt x="3733800" y="71627"/>
                </a:lnTo>
                <a:lnTo>
                  <a:pt x="37338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856610" y="3502533"/>
            <a:ext cx="4457700" cy="71755"/>
          </a:xfrm>
          <a:custGeom>
            <a:avLst/>
            <a:gdLst/>
            <a:ahLst/>
            <a:cxnLst/>
            <a:rect l="l" t="t" r="r" b="b"/>
            <a:pathLst>
              <a:path w="4457700" h="71754">
                <a:moveTo>
                  <a:pt x="4457700" y="0"/>
                </a:moveTo>
                <a:lnTo>
                  <a:pt x="0" y="0"/>
                </a:lnTo>
                <a:lnTo>
                  <a:pt x="0" y="71627"/>
                </a:lnTo>
                <a:lnTo>
                  <a:pt x="4457700" y="71627"/>
                </a:lnTo>
                <a:lnTo>
                  <a:pt x="44577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15797" y="1990725"/>
            <a:ext cx="7607934" cy="2330450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908685" marR="5080" indent="-896619">
              <a:lnSpc>
                <a:spcPts val="5840"/>
              </a:lnSpc>
              <a:spcBef>
                <a:spcPts val="82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4. Personal</a:t>
            </a:r>
            <a:r>
              <a:rPr dirty="0" sz="54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evangelism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is a</a:t>
            </a:r>
            <a:r>
              <a:rPr dirty="0" sz="5400" spc="-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responsibility</a:t>
            </a:r>
            <a:endParaRPr sz="5400">
              <a:latin typeface="Arial"/>
              <a:cs typeface="Arial"/>
            </a:endParaRPr>
          </a:p>
          <a:p>
            <a:pPr marL="337185">
              <a:lnSpc>
                <a:spcPts val="5740"/>
              </a:lnSpc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given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us by</a:t>
            </a:r>
            <a:r>
              <a:rPr dirty="0" sz="54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Jesus.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4001" y="735837"/>
            <a:ext cx="301688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Acts</a:t>
            </a:r>
            <a:r>
              <a:rPr dirty="0" sz="4000" spc="-65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4:31-32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34085" y="1696592"/>
            <a:ext cx="8030209" cy="4050029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 indent="635">
              <a:lnSpc>
                <a:spcPct val="90000"/>
              </a:lnSpc>
              <a:spcBef>
                <a:spcPts val="67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And the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congregation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of  those who believed were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  one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heart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soul;</a:t>
            </a:r>
            <a:r>
              <a:rPr dirty="0" sz="4800" spc="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48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not  one of them claimed that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anything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belonging to him  was his</a:t>
            </a:r>
            <a:r>
              <a:rPr dirty="0" sz="48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own,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4001" y="735837"/>
            <a:ext cx="301688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Acts</a:t>
            </a:r>
            <a:r>
              <a:rPr dirty="0" sz="4000" spc="-6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4:31-32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57197" y="2382088"/>
            <a:ext cx="5387975" cy="2075180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algn="ctr" marL="12700" marR="5080">
              <a:lnSpc>
                <a:spcPts val="5190"/>
              </a:lnSpc>
              <a:spcBef>
                <a:spcPts val="750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but all things</a:t>
            </a:r>
            <a:r>
              <a:rPr dirty="0" sz="48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were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common property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48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them.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222" y="2969132"/>
            <a:ext cx="4838700" cy="71755"/>
          </a:xfrm>
          <a:custGeom>
            <a:avLst/>
            <a:gdLst/>
            <a:ahLst/>
            <a:cxnLst/>
            <a:rect l="l" t="t" r="r" b="b"/>
            <a:pathLst>
              <a:path w="4838700" h="71755">
                <a:moveTo>
                  <a:pt x="4838700" y="0"/>
                </a:moveTo>
                <a:lnTo>
                  <a:pt x="0" y="0"/>
                </a:lnTo>
                <a:lnTo>
                  <a:pt x="0" y="71627"/>
                </a:lnTo>
                <a:lnTo>
                  <a:pt x="4838700" y="71627"/>
                </a:lnTo>
                <a:lnTo>
                  <a:pt x="48387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256910" y="3709796"/>
            <a:ext cx="1638300" cy="71755"/>
          </a:xfrm>
          <a:custGeom>
            <a:avLst/>
            <a:gdLst/>
            <a:ahLst/>
            <a:cxnLst/>
            <a:rect l="l" t="t" r="r" b="b"/>
            <a:pathLst>
              <a:path w="1638300" h="71754">
                <a:moveTo>
                  <a:pt x="1638300" y="0"/>
                </a:moveTo>
                <a:lnTo>
                  <a:pt x="0" y="0"/>
                </a:lnTo>
                <a:lnTo>
                  <a:pt x="0" y="71627"/>
                </a:lnTo>
                <a:lnTo>
                  <a:pt x="1638300" y="71627"/>
                </a:lnTo>
                <a:lnTo>
                  <a:pt x="16383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932298" y="5191125"/>
            <a:ext cx="3124200" cy="71755"/>
          </a:xfrm>
          <a:custGeom>
            <a:avLst/>
            <a:gdLst/>
            <a:ahLst/>
            <a:cxnLst/>
            <a:rect l="l" t="t" r="r" b="b"/>
            <a:pathLst>
              <a:path w="3124200" h="71754">
                <a:moveTo>
                  <a:pt x="3124200" y="0"/>
                </a:moveTo>
                <a:lnTo>
                  <a:pt x="0" y="0"/>
                </a:lnTo>
                <a:lnTo>
                  <a:pt x="0" y="71628"/>
                </a:lnTo>
                <a:lnTo>
                  <a:pt x="3124200" y="71628"/>
                </a:lnTo>
                <a:lnTo>
                  <a:pt x="31242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30097" y="1457020"/>
            <a:ext cx="7689215" cy="4553585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marL="12700" marR="5080" indent="533400">
              <a:lnSpc>
                <a:spcPct val="90000"/>
              </a:lnSpc>
              <a:spcBef>
                <a:spcPts val="750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54. One of the major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characteristics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your  church is the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unity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that  they have which is</a:t>
            </a:r>
            <a:r>
              <a:rPr dirty="0" sz="5400" spc="-1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very</a:t>
            </a:r>
            <a:endParaRPr sz="5400">
              <a:latin typeface="Arial"/>
              <a:cs typeface="Arial"/>
            </a:endParaRPr>
          </a:p>
          <a:p>
            <a:pPr marL="736600" marR="353695" indent="-381000">
              <a:lnSpc>
                <a:spcPts val="5830"/>
              </a:lnSpc>
              <a:spcBef>
                <a:spcPts val="8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powerful in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attracting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lost people to</a:t>
            </a:r>
            <a:r>
              <a:rPr dirty="0" sz="54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God.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68929" y="735837"/>
            <a:ext cx="340677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John</a:t>
            </a:r>
            <a:r>
              <a:rPr dirty="0" sz="4000" spc="-10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17:22-23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99997" y="1772792"/>
            <a:ext cx="6302375" cy="2074545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marL="1062355" marR="5080" indent="-1050290">
              <a:lnSpc>
                <a:spcPts val="5180"/>
              </a:lnSpc>
              <a:spcBef>
                <a:spcPts val="75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“The glory which</a:t>
            </a:r>
            <a:r>
              <a:rPr dirty="0" sz="48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You  have given</a:t>
            </a:r>
            <a:r>
              <a:rPr dirty="0" sz="4800" spc="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Me</a:t>
            </a:r>
            <a:endParaRPr sz="4800">
              <a:latin typeface="Arial"/>
              <a:cs typeface="Arial"/>
            </a:endParaRPr>
          </a:p>
          <a:p>
            <a:pPr marL="129539">
              <a:lnSpc>
                <a:spcPts val="5115"/>
              </a:lnSpc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have given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4800" spc="7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them,</a:t>
            </a:r>
            <a:endParaRPr sz="4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16761" y="3748227"/>
            <a:ext cx="6269355" cy="1416050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marL="352425" marR="5080" indent="-340360">
              <a:lnSpc>
                <a:spcPts val="5180"/>
              </a:lnSpc>
              <a:spcBef>
                <a:spcPts val="75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that they may be</a:t>
            </a:r>
            <a:r>
              <a:rPr dirty="0" sz="48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one,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just as We are</a:t>
            </a:r>
            <a:r>
              <a:rPr dirty="0" sz="4800" spc="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one;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8741" y="570203"/>
            <a:ext cx="8201025" cy="5023485"/>
          </a:xfrm>
          <a:prstGeom prst="rect">
            <a:avLst/>
          </a:prstGeom>
        </p:spPr>
        <p:txBody>
          <a:bodyPr wrap="square" lIns="0" tIns="177800" rIns="0" bIns="0" rtlCol="0" vert="horz">
            <a:spAutoFit/>
          </a:bodyPr>
          <a:lstStyle/>
          <a:p>
            <a:pPr algn="ctr" marR="146050">
              <a:lnSpc>
                <a:spcPct val="100000"/>
              </a:lnSpc>
              <a:spcBef>
                <a:spcPts val="1400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John</a:t>
            </a:r>
            <a:r>
              <a:rPr dirty="0" sz="4000" spc="-2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17:22-23</a:t>
            </a:r>
            <a:endParaRPr sz="4000">
              <a:latin typeface="Arial"/>
              <a:cs typeface="Arial"/>
            </a:endParaRPr>
          </a:p>
          <a:p>
            <a:pPr algn="ctr" marL="12065" marR="5080">
              <a:lnSpc>
                <a:spcPct val="90000"/>
              </a:lnSpc>
              <a:spcBef>
                <a:spcPts val="214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“I in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them and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You in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Me,  that they may be perfected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unity,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so that the world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may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know that You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sent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Me,  and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loved them, even</a:t>
            </a:r>
            <a:r>
              <a:rPr dirty="0" sz="4800" spc="7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as</a:t>
            </a:r>
            <a:endParaRPr sz="4800">
              <a:latin typeface="Arial"/>
              <a:cs typeface="Arial"/>
            </a:endParaRPr>
          </a:p>
          <a:p>
            <a:pPr algn="ctr" marL="1905">
              <a:lnSpc>
                <a:spcPts val="5185"/>
              </a:lnSpc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You have loved</a:t>
            </a:r>
            <a:r>
              <a:rPr dirty="0" sz="4800" spc="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Me.”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28138" y="735837"/>
            <a:ext cx="389064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Philippians</a:t>
            </a:r>
            <a:r>
              <a:rPr dirty="0" sz="4000" spc="-5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1:27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399719" rIns="0" bIns="0" rtlCol="0" vert="horz">
            <a:spAutoFit/>
          </a:bodyPr>
          <a:lstStyle/>
          <a:p>
            <a:pPr algn="ctr" marL="11430" marR="5080">
              <a:lnSpc>
                <a:spcPts val="5190"/>
              </a:lnSpc>
              <a:spcBef>
                <a:spcPts val="745"/>
              </a:spcBef>
            </a:pPr>
            <a:r>
              <a:rPr dirty="0" spc="-5"/>
              <a:t>Only conduct </a:t>
            </a:r>
            <a:r>
              <a:rPr dirty="0"/>
              <a:t>yourselves in  a </a:t>
            </a:r>
            <a:r>
              <a:rPr dirty="0" spc="-5"/>
              <a:t>manner </a:t>
            </a:r>
            <a:r>
              <a:rPr dirty="0"/>
              <a:t>worthy</a:t>
            </a:r>
            <a:r>
              <a:rPr dirty="0" spc="30"/>
              <a:t> </a:t>
            </a:r>
            <a:r>
              <a:rPr dirty="0"/>
              <a:t>of</a:t>
            </a:r>
          </a:p>
          <a:p>
            <a:pPr algn="ctr">
              <a:lnSpc>
                <a:spcPts val="5105"/>
              </a:lnSpc>
            </a:pPr>
            <a:r>
              <a:rPr dirty="0" spc="-5"/>
              <a:t>the </a:t>
            </a:r>
            <a:r>
              <a:rPr dirty="0"/>
              <a:t>gospel of</a:t>
            </a:r>
            <a:r>
              <a:rPr dirty="0" spc="35"/>
              <a:t> </a:t>
            </a:r>
            <a:r>
              <a:rPr dirty="0" spc="-5"/>
              <a:t>Christ,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02665" y="3824427"/>
            <a:ext cx="7894955" cy="1416050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marL="181610" marR="5080" indent="-169545">
              <a:lnSpc>
                <a:spcPts val="5180"/>
              </a:lnSpc>
              <a:spcBef>
                <a:spcPts val="75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so that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whether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 come and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see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remain</a:t>
            </a:r>
            <a:r>
              <a:rPr dirty="0" sz="4800" spc="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absent,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8138" y="735837"/>
            <a:ext cx="389064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Philippians</a:t>
            </a:r>
            <a:r>
              <a:rPr dirty="0" sz="4000" spc="-50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1:27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72718" y="1848992"/>
            <a:ext cx="7357109" cy="339153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065" marR="5080">
              <a:lnSpc>
                <a:spcPct val="90000"/>
              </a:lnSpc>
              <a:spcBef>
                <a:spcPts val="67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 will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hear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 you that you  are standing firm in one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spirit,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with one mind  striving together for the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faith of the</a:t>
            </a:r>
            <a:r>
              <a:rPr dirty="0" sz="4800" spc="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gospel.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17898" y="2761869"/>
            <a:ext cx="3657600" cy="71755"/>
          </a:xfrm>
          <a:custGeom>
            <a:avLst/>
            <a:gdLst/>
            <a:ahLst/>
            <a:cxnLst/>
            <a:rect l="l" t="t" r="r" b="b"/>
            <a:pathLst>
              <a:path w="3657600" h="71755">
                <a:moveTo>
                  <a:pt x="3657600" y="0"/>
                </a:moveTo>
                <a:lnTo>
                  <a:pt x="0" y="0"/>
                </a:lnTo>
                <a:lnTo>
                  <a:pt x="0" y="71627"/>
                </a:lnTo>
                <a:lnTo>
                  <a:pt x="3657600" y="71627"/>
                </a:lnTo>
                <a:lnTo>
                  <a:pt x="3657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760598" y="4243196"/>
            <a:ext cx="4381500" cy="71755"/>
          </a:xfrm>
          <a:custGeom>
            <a:avLst/>
            <a:gdLst/>
            <a:ahLst/>
            <a:cxnLst/>
            <a:rect l="l" t="t" r="r" b="b"/>
            <a:pathLst>
              <a:path w="4381500" h="71754">
                <a:moveTo>
                  <a:pt x="4381500" y="0"/>
                </a:moveTo>
                <a:lnTo>
                  <a:pt x="0" y="0"/>
                </a:lnTo>
                <a:lnTo>
                  <a:pt x="0" y="71627"/>
                </a:lnTo>
                <a:lnTo>
                  <a:pt x="4381500" y="71627"/>
                </a:lnTo>
                <a:lnTo>
                  <a:pt x="43815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55898" y="4983860"/>
            <a:ext cx="2857500" cy="71755"/>
          </a:xfrm>
          <a:custGeom>
            <a:avLst/>
            <a:gdLst/>
            <a:ahLst/>
            <a:cxnLst/>
            <a:rect l="l" t="t" r="r" b="b"/>
            <a:pathLst>
              <a:path w="2857500" h="71754">
                <a:moveTo>
                  <a:pt x="2857500" y="0"/>
                </a:moveTo>
                <a:lnTo>
                  <a:pt x="0" y="0"/>
                </a:lnTo>
                <a:lnTo>
                  <a:pt x="0" y="71627"/>
                </a:lnTo>
                <a:lnTo>
                  <a:pt x="2857500" y="71627"/>
                </a:lnTo>
                <a:lnTo>
                  <a:pt x="28575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25702" y="1990725"/>
            <a:ext cx="6694805" cy="3812540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565785" marR="236220" indent="-325120">
              <a:lnSpc>
                <a:spcPts val="5840"/>
              </a:lnSpc>
              <a:spcBef>
                <a:spcPts val="82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55.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5400" spc="-10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influencing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 power of a</a:t>
            </a:r>
            <a:r>
              <a:rPr dirty="0" sz="5400" spc="-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group</a:t>
            </a:r>
            <a:endParaRPr sz="5400">
              <a:latin typeface="Arial"/>
              <a:cs typeface="Arial"/>
            </a:endParaRPr>
          </a:p>
          <a:p>
            <a:pPr algn="ctr">
              <a:lnSpc>
                <a:spcPts val="5415"/>
              </a:lnSpc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54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exponentially</a:t>
            </a:r>
            <a:endParaRPr sz="5400">
              <a:latin typeface="Arial"/>
              <a:cs typeface="Arial"/>
            </a:endParaRPr>
          </a:p>
          <a:p>
            <a:pPr algn="ctr" marL="12700" marR="5080" indent="-3175">
              <a:lnSpc>
                <a:spcPts val="5830"/>
              </a:lnSpc>
              <a:spcBef>
                <a:spcPts val="41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more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powerful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than  that of an</a:t>
            </a:r>
            <a:r>
              <a:rPr dirty="0" sz="54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individual.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4001" y="735837"/>
            <a:ext cx="301688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Acts</a:t>
            </a:r>
            <a:r>
              <a:rPr dirty="0" sz="4000" spc="-65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2:46-47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50849" y="1543888"/>
            <a:ext cx="7996555" cy="470852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 indent="1270">
              <a:lnSpc>
                <a:spcPct val="90000"/>
              </a:lnSpc>
              <a:spcBef>
                <a:spcPts val="67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Day by day continuing with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one mind in the temple,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breaking bread from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house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house,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they were  taking their meals together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with gladness and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sincerity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 heart,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4001" y="735837"/>
            <a:ext cx="301688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Acts</a:t>
            </a:r>
            <a:r>
              <a:rPr dirty="0" sz="4000" spc="-6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2:46-47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95885" rIns="0" bIns="0" rtlCol="0" vert="horz">
            <a:spAutoFit/>
          </a:bodyPr>
          <a:lstStyle/>
          <a:p>
            <a:pPr algn="ctr" marL="454659" marR="445134">
              <a:lnSpc>
                <a:spcPts val="5180"/>
              </a:lnSpc>
              <a:spcBef>
                <a:spcPts val="755"/>
              </a:spcBef>
            </a:pPr>
            <a:r>
              <a:rPr dirty="0" spc="-5"/>
              <a:t>praising </a:t>
            </a:r>
            <a:r>
              <a:rPr dirty="0"/>
              <a:t>God and having  </a:t>
            </a:r>
            <a:r>
              <a:rPr dirty="0" spc="-5"/>
              <a:t>favor </a:t>
            </a:r>
            <a:r>
              <a:rPr dirty="0"/>
              <a:t>with </a:t>
            </a:r>
            <a:r>
              <a:rPr dirty="0" spc="-5"/>
              <a:t>all the</a:t>
            </a:r>
            <a:r>
              <a:rPr dirty="0" spc="15"/>
              <a:t> </a:t>
            </a:r>
            <a:r>
              <a:rPr dirty="0"/>
              <a:t>people.</a:t>
            </a:r>
          </a:p>
          <a:p>
            <a:pPr algn="ctr" marL="12065" marR="5080">
              <a:lnSpc>
                <a:spcPts val="5180"/>
              </a:lnSpc>
              <a:spcBef>
                <a:spcPts val="15"/>
              </a:spcBef>
            </a:pPr>
            <a:r>
              <a:rPr dirty="0"/>
              <a:t>And the Lord was </a:t>
            </a:r>
            <a:r>
              <a:rPr dirty="0" spc="-5"/>
              <a:t>adding </a:t>
            </a:r>
            <a:r>
              <a:rPr dirty="0"/>
              <a:t>to  </a:t>
            </a:r>
            <a:r>
              <a:rPr dirty="0" spc="-5"/>
              <a:t>their number day by</a:t>
            </a:r>
            <a:r>
              <a:rPr dirty="0" spc="80"/>
              <a:t> </a:t>
            </a:r>
            <a:r>
              <a:rPr dirty="0" spc="-5"/>
              <a:t>day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ubTitle" idx="4"/>
          </p:nvPr>
        </p:nvSpPr>
        <p:spPr>
          <a:prstGeom prst="rect"/>
        </p:spPr>
        <p:txBody>
          <a:bodyPr wrap="square" lIns="0" tIns="95885" rIns="0" bIns="0" rtlCol="0" vert="horz">
            <a:spAutoFit/>
          </a:bodyPr>
          <a:lstStyle/>
          <a:p>
            <a:pPr marL="2914015" marR="5080" indent="-2239645">
              <a:lnSpc>
                <a:spcPts val="5180"/>
              </a:lnSpc>
              <a:spcBef>
                <a:spcPts val="755"/>
              </a:spcBef>
            </a:pPr>
            <a:r>
              <a:rPr dirty="0" spc="-5"/>
              <a:t>those </a:t>
            </a:r>
            <a:r>
              <a:rPr dirty="0"/>
              <a:t>who </a:t>
            </a:r>
            <a:r>
              <a:rPr dirty="0" spc="-5"/>
              <a:t>were </a:t>
            </a:r>
            <a:r>
              <a:rPr dirty="0"/>
              <a:t>being  </a:t>
            </a:r>
            <a:r>
              <a:rPr dirty="0" spc="-10"/>
              <a:t>saved.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71494" y="735837"/>
            <a:ext cx="200152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Acts</a:t>
            </a:r>
            <a:r>
              <a:rPr dirty="0" sz="4000" spc="-7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1:8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50849" y="2077592"/>
            <a:ext cx="7996555" cy="2074545"/>
          </a:xfrm>
          <a:prstGeom prst="rect"/>
        </p:spPr>
        <p:txBody>
          <a:bodyPr wrap="square" lIns="0" tIns="94615" rIns="0" bIns="0" rtlCol="0" vert="horz">
            <a:spAutoFit/>
          </a:bodyPr>
          <a:lstStyle/>
          <a:p>
            <a:pPr algn="ctr" marL="12700" marR="5080">
              <a:lnSpc>
                <a:spcPts val="5190"/>
              </a:lnSpc>
              <a:spcBef>
                <a:spcPts val="745"/>
              </a:spcBef>
            </a:pPr>
            <a:r>
              <a:rPr dirty="0"/>
              <a:t>“But </a:t>
            </a:r>
            <a:r>
              <a:rPr dirty="0" spc="-5"/>
              <a:t>you </a:t>
            </a:r>
            <a:r>
              <a:rPr dirty="0"/>
              <a:t>will </a:t>
            </a:r>
            <a:r>
              <a:rPr dirty="0" spc="-5"/>
              <a:t>receive </a:t>
            </a:r>
            <a:r>
              <a:rPr dirty="0"/>
              <a:t>power  when the Holy</a:t>
            </a:r>
            <a:r>
              <a:rPr dirty="0" spc="-5"/>
              <a:t> </a:t>
            </a:r>
            <a:r>
              <a:rPr dirty="0"/>
              <a:t>Spirit</a:t>
            </a:r>
          </a:p>
          <a:p>
            <a:pPr algn="ctr">
              <a:lnSpc>
                <a:spcPts val="5105"/>
              </a:lnSpc>
            </a:pPr>
            <a:r>
              <a:rPr dirty="0" spc="-5"/>
              <a:t>has come </a:t>
            </a:r>
            <a:r>
              <a:rPr dirty="0"/>
              <a:t>upon you;</a:t>
            </a:r>
            <a:r>
              <a:rPr dirty="0" spc="45"/>
              <a:t> </a:t>
            </a:r>
            <a:r>
              <a:rPr dirty="0"/>
              <a:t>and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20318" y="4053027"/>
            <a:ext cx="7658734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you shall be My</a:t>
            </a:r>
            <a:r>
              <a:rPr dirty="0" sz="4800" spc="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witnesses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3110" y="3502533"/>
            <a:ext cx="2895600" cy="71755"/>
          </a:xfrm>
          <a:custGeom>
            <a:avLst/>
            <a:gdLst/>
            <a:ahLst/>
            <a:cxnLst/>
            <a:rect l="l" t="t" r="r" b="b"/>
            <a:pathLst>
              <a:path w="2895600" h="71754">
                <a:moveTo>
                  <a:pt x="2895600" y="0"/>
                </a:moveTo>
                <a:lnTo>
                  <a:pt x="0" y="0"/>
                </a:lnTo>
                <a:lnTo>
                  <a:pt x="0" y="71627"/>
                </a:lnTo>
                <a:lnTo>
                  <a:pt x="2895600" y="71627"/>
                </a:lnTo>
                <a:lnTo>
                  <a:pt x="2895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522598" y="5724461"/>
            <a:ext cx="2171700" cy="71755"/>
          </a:xfrm>
          <a:custGeom>
            <a:avLst/>
            <a:gdLst/>
            <a:ahLst/>
            <a:cxnLst/>
            <a:rect l="l" t="t" r="r" b="b"/>
            <a:pathLst>
              <a:path w="2171700" h="71754">
                <a:moveTo>
                  <a:pt x="2171700" y="0"/>
                </a:moveTo>
                <a:lnTo>
                  <a:pt x="0" y="0"/>
                </a:lnTo>
                <a:lnTo>
                  <a:pt x="0" y="71628"/>
                </a:lnTo>
                <a:lnTo>
                  <a:pt x="2171700" y="71628"/>
                </a:lnTo>
                <a:lnTo>
                  <a:pt x="21717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97509" y="1990725"/>
            <a:ext cx="7646034" cy="3812540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 marR="5080" indent="170180">
              <a:lnSpc>
                <a:spcPts val="5840"/>
              </a:lnSpc>
              <a:spcBef>
                <a:spcPts val="82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56. A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goal of inviting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lost person to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hang</a:t>
            </a:r>
            <a:r>
              <a:rPr dirty="0" sz="5400" spc="-11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out</a:t>
            </a:r>
            <a:endParaRPr sz="5400">
              <a:latin typeface="Arial"/>
              <a:cs typeface="Arial"/>
            </a:endParaRPr>
          </a:p>
          <a:p>
            <a:pPr algn="ctr" marL="1270">
              <a:lnSpc>
                <a:spcPts val="5415"/>
              </a:lnSpc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us is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dirty="0" sz="54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they</a:t>
            </a:r>
            <a:endParaRPr sz="5400">
              <a:latin typeface="Arial"/>
              <a:cs typeface="Arial"/>
            </a:endParaRPr>
          </a:p>
          <a:p>
            <a:pPr algn="ctr" marL="1498600" marR="1489710">
              <a:lnSpc>
                <a:spcPts val="5830"/>
              </a:lnSpc>
              <a:spcBef>
                <a:spcPts val="41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might</a:t>
            </a:r>
            <a:r>
              <a:rPr dirty="0" sz="54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become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54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10" b="1">
                <a:solidFill>
                  <a:srgbClr val="FFFF00"/>
                </a:solidFill>
                <a:latin typeface="Arial"/>
                <a:cs typeface="Arial"/>
              </a:rPr>
              <a:t>seeker</a:t>
            </a:r>
            <a:r>
              <a:rPr dirty="0" sz="5400" spc="-1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44292" y="735837"/>
            <a:ext cx="445706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Deuteronomy</a:t>
            </a:r>
            <a:r>
              <a:rPr dirty="0" sz="4000" spc="-3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4:29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85725" rIns="0" bIns="0" rtlCol="0" vert="horz">
            <a:spAutoFit/>
          </a:bodyPr>
          <a:lstStyle/>
          <a:p>
            <a:pPr algn="ctr" marL="11430" marR="5080" indent="-1270">
              <a:lnSpc>
                <a:spcPct val="90000"/>
              </a:lnSpc>
              <a:spcBef>
                <a:spcPts val="675"/>
              </a:spcBef>
            </a:pPr>
            <a:r>
              <a:rPr dirty="0"/>
              <a:t>“But </a:t>
            </a:r>
            <a:r>
              <a:rPr dirty="0" spc="-5"/>
              <a:t>from there you </a:t>
            </a:r>
            <a:r>
              <a:rPr dirty="0"/>
              <a:t>will  </a:t>
            </a:r>
            <a:r>
              <a:rPr dirty="0" spc="-5"/>
              <a:t>seek the </a:t>
            </a:r>
            <a:r>
              <a:rPr dirty="0"/>
              <a:t>Lord </a:t>
            </a:r>
            <a:r>
              <a:rPr dirty="0" spc="-5"/>
              <a:t>your </a:t>
            </a:r>
            <a:r>
              <a:rPr dirty="0"/>
              <a:t>God,  and you will find Him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00580" y="3519678"/>
            <a:ext cx="6096635" cy="207391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065" marR="5080">
              <a:lnSpc>
                <a:spcPct val="90000"/>
              </a:lnSpc>
              <a:spcBef>
                <a:spcPts val="67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if you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search for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Him  with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all your heart  and all your</a:t>
            </a:r>
            <a:r>
              <a:rPr dirty="0" sz="48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soul.”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32226" y="735837"/>
            <a:ext cx="248221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James</a:t>
            </a:r>
            <a:r>
              <a:rPr dirty="0" sz="4000" spc="-6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4:8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16761" y="2229992"/>
            <a:ext cx="6267450" cy="207454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 indent="-3175">
              <a:lnSpc>
                <a:spcPct val="90000"/>
              </a:lnSpc>
              <a:spcBef>
                <a:spcPts val="67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Draw near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God  and He will draw</a:t>
            </a:r>
            <a:r>
              <a:rPr dirty="0" sz="48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near  to</a:t>
            </a:r>
            <a:r>
              <a:rPr dirty="0" sz="48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you.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84798" y="3197732"/>
            <a:ext cx="2171700" cy="71755"/>
          </a:xfrm>
          <a:custGeom>
            <a:avLst/>
            <a:gdLst/>
            <a:ahLst/>
            <a:cxnLst/>
            <a:rect l="l" t="t" r="r" b="b"/>
            <a:pathLst>
              <a:path w="2171700" h="71754">
                <a:moveTo>
                  <a:pt x="2171700" y="0"/>
                </a:moveTo>
                <a:lnTo>
                  <a:pt x="0" y="0"/>
                </a:lnTo>
                <a:lnTo>
                  <a:pt x="0" y="71627"/>
                </a:lnTo>
                <a:lnTo>
                  <a:pt x="2171700" y="71627"/>
                </a:lnTo>
                <a:lnTo>
                  <a:pt x="21717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51298" y="4679060"/>
            <a:ext cx="1790700" cy="71755"/>
          </a:xfrm>
          <a:custGeom>
            <a:avLst/>
            <a:gdLst/>
            <a:ahLst/>
            <a:cxnLst/>
            <a:rect l="l" t="t" r="r" b="b"/>
            <a:pathLst>
              <a:path w="1790700" h="71754">
                <a:moveTo>
                  <a:pt x="1790700" y="0"/>
                </a:moveTo>
                <a:lnTo>
                  <a:pt x="0" y="0"/>
                </a:lnTo>
                <a:lnTo>
                  <a:pt x="0" y="71627"/>
                </a:lnTo>
                <a:lnTo>
                  <a:pt x="1790700" y="71627"/>
                </a:lnTo>
                <a:lnTo>
                  <a:pt x="17907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61922" y="5419725"/>
            <a:ext cx="2286000" cy="71755"/>
          </a:xfrm>
          <a:custGeom>
            <a:avLst/>
            <a:gdLst/>
            <a:ahLst/>
            <a:cxnLst/>
            <a:rect l="l" t="t" r="r" b="b"/>
            <a:pathLst>
              <a:path w="2286000" h="71754">
                <a:moveTo>
                  <a:pt x="2286000" y="0"/>
                </a:moveTo>
                <a:lnTo>
                  <a:pt x="0" y="0"/>
                </a:lnTo>
                <a:lnTo>
                  <a:pt x="0" y="71628"/>
                </a:lnTo>
                <a:lnTo>
                  <a:pt x="2286000" y="71628"/>
                </a:lnTo>
                <a:lnTo>
                  <a:pt x="22860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53897" y="1685925"/>
            <a:ext cx="7836534" cy="38119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65200">
              <a:lnSpc>
                <a:spcPts val="6160"/>
              </a:lnSpc>
              <a:spcBef>
                <a:spcPts val="100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57. Once a person</a:t>
            </a:r>
            <a:endParaRPr sz="5400">
              <a:latin typeface="Arial"/>
              <a:cs typeface="Arial"/>
            </a:endParaRPr>
          </a:p>
          <a:p>
            <a:pPr algn="ctr" marL="12065" marR="5080" indent="-635">
              <a:lnSpc>
                <a:spcPct val="90000"/>
              </a:lnSpc>
              <a:spcBef>
                <a:spcPts val="325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begins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be a </a:t>
            </a:r>
            <a:r>
              <a:rPr dirty="0" sz="5400" spc="-10" b="1">
                <a:solidFill>
                  <a:srgbClr val="FFFFFF"/>
                </a:solidFill>
                <a:latin typeface="Arial"/>
                <a:cs typeface="Arial"/>
              </a:rPr>
              <a:t>“</a:t>
            </a:r>
            <a:r>
              <a:rPr dirty="0" sz="5400" spc="-10" b="1">
                <a:solidFill>
                  <a:srgbClr val="FFFF00"/>
                </a:solidFill>
                <a:latin typeface="Arial"/>
                <a:cs typeface="Arial"/>
              </a:rPr>
              <a:t>seeker</a:t>
            </a:r>
            <a:r>
              <a:rPr dirty="0" sz="5400" spc="-10" b="1">
                <a:solidFill>
                  <a:srgbClr val="FFFFFF"/>
                </a:solidFill>
                <a:latin typeface="Arial"/>
                <a:cs typeface="Arial"/>
              </a:rPr>
              <a:t>”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is relatively easy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to  get them to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come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5400" spc="-1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our 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church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when</a:t>
            </a:r>
            <a:r>
              <a:rPr dirty="0" sz="54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invited.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42710" y="1314069"/>
            <a:ext cx="1409700" cy="71755"/>
          </a:xfrm>
          <a:custGeom>
            <a:avLst/>
            <a:gdLst/>
            <a:ahLst/>
            <a:cxnLst/>
            <a:rect l="l" t="t" r="r" b="b"/>
            <a:pathLst>
              <a:path w="1409700" h="71755">
                <a:moveTo>
                  <a:pt x="1409700" y="0"/>
                </a:moveTo>
                <a:lnTo>
                  <a:pt x="0" y="0"/>
                </a:lnTo>
                <a:lnTo>
                  <a:pt x="0" y="71627"/>
                </a:lnTo>
                <a:lnTo>
                  <a:pt x="1409700" y="71627"/>
                </a:lnTo>
                <a:lnTo>
                  <a:pt x="14097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817998" y="2795397"/>
            <a:ext cx="1828800" cy="71755"/>
          </a:xfrm>
          <a:custGeom>
            <a:avLst/>
            <a:gdLst/>
            <a:ahLst/>
            <a:cxnLst/>
            <a:rect l="l" t="t" r="r" b="b"/>
            <a:pathLst>
              <a:path w="1828800" h="71755">
                <a:moveTo>
                  <a:pt x="1828800" y="0"/>
                </a:moveTo>
                <a:lnTo>
                  <a:pt x="0" y="0"/>
                </a:lnTo>
                <a:lnTo>
                  <a:pt x="0" y="71627"/>
                </a:lnTo>
                <a:lnTo>
                  <a:pt x="1828800" y="71627"/>
                </a:lnTo>
                <a:lnTo>
                  <a:pt x="18288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57223" y="3536060"/>
            <a:ext cx="2209800" cy="71755"/>
          </a:xfrm>
          <a:custGeom>
            <a:avLst/>
            <a:gdLst/>
            <a:ahLst/>
            <a:cxnLst/>
            <a:rect l="l" t="t" r="r" b="b"/>
            <a:pathLst>
              <a:path w="2209800" h="71754">
                <a:moveTo>
                  <a:pt x="2209800" y="0"/>
                </a:moveTo>
                <a:lnTo>
                  <a:pt x="0" y="0"/>
                </a:lnTo>
                <a:lnTo>
                  <a:pt x="0" y="71627"/>
                </a:lnTo>
                <a:lnTo>
                  <a:pt x="2209800" y="71627"/>
                </a:lnTo>
                <a:lnTo>
                  <a:pt x="22098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399410" y="5017389"/>
            <a:ext cx="2324100" cy="71755"/>
          </a:xfrm>
          <a:custGeom>
            <a:avLst/>
            <a:gdLst/>
            <a:ahLst/>
            <a:cxnLst/>
            <a:rect l="l" t="t" r="r" b="b"/>
            <a:pathLst>
              <a:path w="2324100" h="71754">
                <a:moveTo>
                  <a:pt x="2324100" y="0"/>
                </a:moveTo>
                <a:lnTo>
                  <a:pt x="0" y="0"/>
                </a:lnTo>
                <a:lnTo>
                  <a:pt x="0" y="71627"/>
                </a:lnTo>
                <a:lnTo>
                  <a:pt x="2324100" y="71627"/>
                </a:lnTo>
                <a:lnTo>
                  <a:pt x="23241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13710" y="5757989"/>
            <a:ext cx="1066800" cy="71755"/>
          </a:xfrm>
          <a:custGeom>
            <a:avLst/>
            <a:gdLst/>
            <a:ahLst/>
            <a:cxnLst/>
            <a:rect l="l" t="t" r="r" b="b"/>
            <a:pathLst>
              <a:path w="1066800" h="71754">
                <a:moveTo>
                  <a:pt x="1066800" y="0"/>
                </a:moveTo>
                <a:lnTo>
                  <a:pt x="0" y="0"/>
                </a:lnTo>
                <a:lnTo>
                  <a:pt x="0" y="71628"/>
                </a:lnTo>
                <a:lnTo>
                  <a:pt x="1066800" y="71628"/>
                </a:lnTo>
                <a:lnTo>
                  <a:pt x="10668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59409" y="542671"/>
            <a:ext cx="7954645" cy="5293995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12700" marR="5080" indent="190500">
              <a:lnSpc>
                <a:spcPts val="5830"/>
              </a:lnSpc>
              <a:spcBef>
                <a:spcPts val="83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58.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Our highest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goal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as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witness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for Jesus is</a:t>
            </a:r>
            <a:r>
              <a:rPr dirty="0" sz="54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endParaRPr sz="5400">
              <a:latin typeface="Arial"/>
              <a:cs typeface="Arial"/>
            </a:endParaRPr>
          </a:p>
          <a:p>
            <a:pPr algn="ctr">
              <a:lnSpc>
                <a:spcPts val="5425"/>
              </a:lnSpc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personally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share</a:t>
            </a:r>
            <a:r>
              <a:rPr dirty="0" sz="5400" spc="-3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endParaRPr sz="5400">
              <a:latin typeface="Arial"/>
              <a:cs typeface="Arial"/>
            </a:endParaRPr>
          </a:p>
          <a:p>
            <a:pPr algn="ctr" marL="12700" marR="8255">
              <a:lnSpc>
                <a:spcPct val="90000"/>
              </a:lnSpc>
              <a:spcBef>
                <a:spcPts val="325"/>
              </a:spcBef>
            </a:pP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gospel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with a lost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person,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and to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have  them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believe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54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accept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gift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5400" spc="-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salvation.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16603" y="2735960"/>
            <a:ext cx="2505710" cy="64135"/>
          </a:xfrm>
          <a:custGeom>
            <a:avLst/>
            <a:gdLst/>
            <a:ahLst/>
            <a:cxnLst/>
            <a:rect l="l" t="t" r="r" b="b"/>
            <a:pathLst>
              <a:path w="2505709" h="64135">
                <a:moveTo>
                  <a:pt x="2505455" y="0"/>
                </a:moveTo>
                <a:lnTo>
                  <a:pt x="0" y="0"/>
                </a:lnTo>
                <a:lnTo>
                  <a:pt x="0" y="64008"/>
                </a:lnTo>
                <a:lnTo>
                  <a:pt x="2505455" y="64008"/>
                </a:lnTo>
                <a:lnTo>
                  <a:pt x="250545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55980" y="3394328"/>
            <a:ext cx="3893820" cy="64135"/>
          </a:xfrm>
          <a:custGeom>
            <a:avLst/>
            <a:gdLst/>
            <a:ahLst/>
            <a:cxnLst/>
            <a:rect l="l" t="t" r="r" b="b"/>
            <a:pathLst>
              <a:path w="3893820" h="64135">
                <a:moveTo>
                  <a:pt x="3893820" y="0"/>
                </a:moveTo>
                <a:lnTo>
                  <a:pt x="0" y="0"/>
                </a:lnTo>
                <a:lnTo>
                  <a:pt x="0" y="64008"/>
                </a:lnTo>
                <a:lnTo>
                  <a:pt x="3893820" y="64008"/>
                </a:lnTo>
                <a:lnTo>
                  <a:pt x="389382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894198" y="3394328"/>
            <a:ext cx="1320165" cy="64135"/>
          </a:xfrm>
          <a:custGeom>
            <a:avLst/>
            <a:gdLst/>
            <a:ahLst/>
            <a:cxnLst/>
            <a:rect l="l" t="t" r="r" b="b"/>
            <a:pathLst>
              <a:path w="1320164" h="64135">
                <a:moveTo>
                  <a:pt x="1319784" y="0"/>
                </a:moveTo>
                <a:lnTo>
                  <a:pt x="0" y="0"/>
                </a:lnTo>
                <a:lnTo>
                  <a:pt x="0" y="64008"/>
                </a:lnTo>
                <a:lnTo>
                  <a:pt x="1319784" y="64008"/>
                </a:lnTo>
                <a:lnTo>
                  <a:pt x="131978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688715" y="4711065"/>
            <a:ext cx="2609215" cy="64135"/>
          </a:xfrm>
          <a:custGeom>
            <a:avLst/>
            <a:gdLst/>
            <a:ahLst/>
            <a:cxnLst/>
            <a:rect l="l" t="t" r="r" b="b"/>
            <a:pathLst>
              <a:path w="2609215" h="64135">
                <a:moveTo>
                  <a:pt x="2609088" y="0"/>
                </a:moveTo>
                <a:lnTo>
                  <a:pt x="0" y="0"/>
                </a:lnTo>
                <a:lnTo>
                  <a:pt x="0" y="64007"/>
                </a:lnTo>
                <a:lnTo>
                  <a:pt x="2609088" y="64007"/>
                </a:lnTo>
                <a:lnTo>
                  <a:pt x="260908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473575" y="5369433"/>
            <a:ext cx="3011805" cy="64135"/>
          </a:xfrm>
          <a:custGeom>
            <a:avLst/>
            <a:gdLst/>
            <a:ahLst/>
            <a:cxnLst/>
            <a:rect l="l" t="t" r="r" b="b"/>
            <a:pathLst>
              <a:path w="3011804" h="64135">
                <a:moveTo>
                  <a:pt x="3011424" y="0"/>
                </a:moveTo>
                <a:lnTo>
                  <a:pt x="0" y="0"/>
                </a:lnTo>
                <a:lnTo>
                  <a:pt x="0" y="64008"/>
                </a:lnTo>
                <a:lnTo>
                  <a:pt x="3011424" y="64008"/>
                </a:lnTo>
                <a:lnTo>
                  <a:pt x="301142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43534" y="1391488"/>
            <a:ext cx="7860665" cy="4708525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marL="687705" marR="104775" indent="-576580">
              <a:lnSpc>
                <a:spcPts val="5180"/>
              </a:lnSpc>
              <a:spcBef>
                <a:spcPts val="75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59. Effective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witnesses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for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Jesus are </a:t>
            </a:r>
            <a:r>
              <a:rPr dirty="0" sz="4800" spc="-5" b="1">
                <a:solidFill>
                  <a:srgbClr val="FFFF00"/>
                </a:solidFill>
                <a:latin typeface="Arial"/>
                <a:cs typeface="Arial"/>
              </a:rPr>
              <a:t>attentive</a:t>
            </a:r>
            <a:r>
              <a:rPr dirty="0" sz="4800" spc="8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for</a:t>
            </a:r>
            <a:endParaRPr sz="4800">
              <a:latin typeface="Arial"/>
              <a:cs typeface="Arial"/>
            </a:endParaRPr>
          </a:p>
          <a:p>
            <a:pPr algn="ctr" marL="12700" marR="5080">
              <a:lnSpc>
                <a:spcPts val="5180"/>
              </a:lnSpc>
              <a:spcBef>
                <a:spcPts val="15"/>
              </a:spcBef>
            </a:pPr>
            <a:r>
              <a:rPr dirty="0" sz="4800" spc="-5" b="1">
                <a:solidFill>
                  <a:srgbClr val="FFFF00"/>
                </a:solidFill>
                <a:latin typeface="Arial"/>
                <a:cs typeface="Arial"/>
              </a:rPr>
              <a:t>opportunities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dirty="0" sz="4800" b="1">
                <a:solidFill>
                  <a:srgbClr val="FFFF00"/>
                </a:solidFill>
                <a:latin typeface="Arial"/>
                <a:cs typeface="Arial"/>
              </a:rPr>
              <a:t>wise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in what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and how much they</a:t>
            </a:r>
            <a:r>
              <a:rPr dirty="0" sz="4800" spc="7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share,</a:t>
            </a:r>
            <a:endParaRPr sz="4800">
              <a:latin typeface="Arial"/>
              <a:cs typeface="Arial"/>
            </a:endParaRPr>
          </a:p>
          <a:p>
            <a:pPr algn="ctr" marL="266700" marR="261620" indent="-1905">
              <a:lnSpc>
                <a:spcPts val="5180"/>
              </a:lnSpc>
              <a:spcBef>
                <a:spcPts val="10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very </a:t>
            </a:r>
            <a:r>
              <a:rPr dirty="0" sz="4800" b="1">
                <a:solidFill>
                  <a:srgbClr val="FFFF00"/>
                </a:solidFill>
                <a:latin typeface="Arial"/>
                <a:cs typeface="Arial"/>
              </a:rPr>
              <a:t>sensitive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the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leading and </a:t>
            </a:r>
            <a:r>
              <a:rPr dirty="0" sz="4800" spc="-5" b="1">
                <a:solidFill>
                  <a:srgbClr val="FFFF00"/>
                </a:solidFill>
                <a:latin typeface="Arial"/>
                <a:cs typeface="Arial"/>
              </a:rPr>
              <a:t>prompting</a:t>
            </a:r>
            <a:r>
              <a:rPr dirty="0" sz="4800" spc="5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800" spc="-1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endParaRPr sz="4800">
              <a:latin typeface="Arial"/>
              <a:cs typeface="Arial"/>
            </a:endParaRPr>
          </a:p>
          <a:p>
            <a:pPr algn="ctr">
              <a:lnSpc>
                <a:spcPts val="5115"/>
              </a:lnSpc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the Holy</a:t>
            </a:r>
            <a:r>
              <a:rPr dirty="0" sz="48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Spirit.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31285" y="735837"/>
            <a:ext cx="228346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Acts</a:t>
            </a:r>
            <a:r>
              <a:rPr dirty="0" sz="4000" spc="-6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8:29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0714" y="1838325"/>
            <a:ext cx="7418070" cy="2330450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algn="ctr" marL="12700" marR="5080" indent="-2540">
              <a:lnSpc>
                <a:spcPct val="90000"/>
              </a:lnSpc>
              <a:spcBef>
                <a:spcPts val="745"/>
              </a:spcBef>
              <a:tabLst>
                <a:tab pos="6184265" algn="l"/>
              </a:tabLst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Then the Spirit said to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Philip,</a:t>
            </a:r>
            <a:r>
              <a:rPr dirty="0" sz="54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“Go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up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join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dirty="0" sz="54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chariot.”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04610" y="2761869"/>
            <a:ext cx="1562100" cy="71755"/>
          </a:xfrm>
          <a:custGeom>
            <a:avLst/>
            <a:gdLst/>
            <a:ahLst/>
            <a:cxnLst/>
            <a:rect l="l" t="t" r="r" b="b"/>
            <a:pathLst>
              <a:path w="1562100" h="71755">
                <a:moveTo>
                  <a:pt x="1562100" y="0"/>
                </a:moveTo>
                <a:lnTo>
                  <a:pt x="0" y="0"/>
                </a:lnTo>
                <a:lnTo>
                  <a:pt x="0" y="71627"/>
                </a:lnTo>
                <a:lnTo>
                  <a:pt x="1562100" y="71627"/>
                </a:lnTo>
                <a:lnTo>
                  <a:pt x="15621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62735" y="4243196"/>
            <a:ext cx="5751830" cy="71755"/>
          </a:xfrm>
          <a:custGeom>
            <a:avLst/>
            <a:gdLst/>
            <a:ahLst/>
            <a:cxnLst/>
            <a:rect l="l" t="t" r="r" b="b"/>
            <a:pathLst>
              <a:path w="5751830" h="71754">
                <a:moveTo>
                  <a:pt x="5751575" y="0"/>
                </a:moveTo>
                <a:lnTo>
                  <a:pt x="0" y="0"/>
                </a:lnTo>
                <a:lnTo>
                  <a:pt x="0" y="71627"/>
                </a:lnTo>
                <a:lnTo>
                  <a:pt x="5751575" y="71627"/>
                </a:lnTo>
                <a:lnTo>
                  <a:pt x="575157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570098" y="5724461"/>
            <a:ext cx="1866900" cy="71755"/>
          </a:xfrm>
          <a:custGeom>
            <a:avLst/>
            <a:gdLst/>
            <a:ahLst/>
            <a:cxnLst/>
            <a:rect l="l" t="t" r="r" b="b"/>
            <a:pathLst>
              <a:path w="1866900" h="71754">
                <a:moveTo>
                  <a:pt x="1866900" y="0"/>
                </a:moveTo>
                <a:lnTo>
                  <a:pt x="0" y="0"/>
                </a:lnTo>
                <a:lnTo>
                  <a:pt x="0" y="71628"/>
                </a:lnTo>
                <a:lnTo>
                  <a:pt x="1866900" y="71628"/>
                </a:lnTo>
                <a:lnTo>
                  <a:pt x="18669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07414" y="1990725"/>
            <a:ext cx="6654800" cy="3812540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402080" marR="385445" indent="-1009015">
              <a:lnSpc>
                <a:spcPts val="5840"/>
              </a:lnSpc>
              <a:spcBef>
                <a:spcPts val="82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60.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When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we</a:t>
            </a:r>
            <a:r>
              <a:rPr dirty="0" sz="5400" spc="-7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daily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pray for</a:t>
            </a:r>
            <a:r>
              <a:rPr dirty="0" sz="54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our</a:t>
            </a:r>
            <a:endParaRPr sz="5400">
              <a:latin typeface="Arial"/>
              <a:cs typeface="Arial"/>
            </a:endParaRPr>
          </a:p>
          <a:p>
            <a:pPr algn="ctr">
              <a:lnSpc>
                <a:spcPts val="5415"/>
              </a:lnSpc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“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Seven for</a:t>
            </a:r>
            <a:r>
              <a:rPr dirty="0" sz="5400" spc="-4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Heaven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,”</a:t>
            </a:r>
            <a:endParaRPr sz="5400">
              <a:latin typeface="Arial"/>
              <a:cs typeface="Arial"/>
            </a:endParaRPr>
          </a:p>
          <a:p>
            <a:pPr algn="ctr" marL="525780" marR="517525">
              <a:lnSpc>
                <a:spcPts val="5830"/>
              </a:lnSpc>
              <a:spcBef>
                <a:spcPts val="415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God will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make</a:t>
            </a:r>
            <a:r>
              <a:rPr dirty="0" sz="5400" spc="-7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us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fisher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5400" spc="-9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men.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6935" y="4243196"/>
            <a:ext cx="1143000" cy="71755"/>
          </a:xfrm>
          <a:custGeom>
            <a:avLst/>
            <a:gdLst/>
            <a:ahLst/>
            <a:cxnLst/>
            <a:rect l="l" t="t" r="r" b="b"/>
            <a:pathLst>
              <a:path w="1143000" h="71754">
                <a:moveTo>
                  <a:pt x="1143000" y="0"/>
                </a:moveTo>
                <a:lnTo>
                  <a:pt x="0" y="0"/>
                </a:lnTo>
                <a:lnTo>
                  <a:pt x="0" y="71627"/>
                </a:lnTo>
                <a:lnTo>
                  <a:pt x="1143000" y="71627"/>
                </a:lnTo>
                <a:lnTo>
                  <a:pt x="11430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018910" y="4243196"/>
            <a:ext cx="1943100" cy="71755"/>
          </a:xfrm>
          <a:custGeom>
            <a:avLst/>
            <a:gdLst/>
            <a:ahLst/>
            <a:cxnLst/>
            <a:rect l="l" t="t" r="r" b="b"/>
            <a:pathLst>
              <a:path w="1943100" h="71754">
                <a:moveTo>
                  <a:pt x="1943100" y="0"/>
                </a:moveTo>
                <a:lnTo>
                  <a:pt x="0" y="0"/>
                </a:lnTo>
                <a:lnTo>
                  <a:pt x="0" y="71627"/>
                </a:lnTo>
                <a:lnTo>
                  <a:pt x="1943100" y="71627"/>
                </a:lnTo>
                <a:lnTo>
                  <a:pt x="19431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143123" y="5724461"/>
            <a:ext cx="2362200" cy="71755"/>
          </a:xfrm>
          <a:custGeom>
            <a:avLst/>
            <a:gdLst/>
            <a:ahLst/>
            <a:cxnLst/>
            <a:rect l="l" t="t" r="r" b="b"/>
            <a:pathLst>
              <a:path w="2362200" h="71754">
                <a:moveTo>
                  <a:pt x="2362200" y="0"/>
                </a:moveTo>
                <a:lnTo>
                  <a:pt x="0" y="0"/>
                </a:lnTo>
                <a:lnTo>
                  <a:pt x="0" y="71628"/>
                </a:lnTo>
                <a:lnTo>
                  <a:pt x="2362200" y="71628"/>
                </a:lnTo>
                <a:lnTo>
                  <a:pt x="23622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30097" y="1990725"/>
            <a:ext cx="7383780" cy="3812540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marL="12700" marR="5080" indent="457200">
              <a:lnSpc>
                <a:spcPct val="90000"/>
              </a:lnSpc>
              <a:spcBef>
                <a:spcPts val="745"/>
              </a:spcBef>
              <a:tabLst>
                <a:tab pos="4968240" algn="l"/>
              </a:tabLst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61. Many Christians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wouldn’t</a:t>
            </a:r>
            <a:r>
              <a:rPr dirty="0" sz="5400" spc="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know	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what</a:t>
            </a:r>
            <a:r>
              <a:rPr dirty="0" sz="5400" spc="-9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 say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if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someone</a:t>
            </a:r>
            <a:r>
              <a:rPr dirty="0" sz="54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asked</a:t>
            </a:r>
            <a:endParaRPr sz="5400">
              <a:latin typeface="Arial"/>
              <a:cs typeface="Arial"/>
            </a:endParaRPr>
          </a:p>
          <a:p>
            <a:pPr marL="2413635" marR="636905" indent="-1771650">
              <a:lnSpc>
                <a:spcPts val="5830"/>
              </a:lnSpc>
              <a:spcBef>
                <a:spcPts val="90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them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how to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get</a:t>
            </a:r>
            <a:r>
              <a:rPr dirty="0" sz="54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heaven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1235" y="3862196"/>
            <a:ext cx="2514600" cy="71755"/>
          </a:xfrm>
          <a:custGeom>
            <a:avLst/>
            <a:gdLst/>
            <a:ahLst/>
            <a:cxnLst/>
            <a:rect l="l" t="t" r="r" b="b"/>
            <a:pathLst>
              <a:path w="2514600" h="71754">
                <a:moveTo>
                  <a:pt x="2514600" y="0"/>
                </a:moveTo>
                <a:lnTo>
                  <a:pt x="0" y="0"/>
                </a:lnTo>
                <a:lnTo>
                  <a:pt x="0" y="71627"/>
                </a:lnTo>
                <a:lnTo>
                  <a:pt x="2514600" y="71627"/>
                </a:lnTo>
                <a:lnTo>
                  <a:pt x="2514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494910" y="4602860"/>
            <a:ext cx="2933700" cy="71755"/>
          </a:xfrm>
          <a:custGeom>
            <a:avLst/>
            <a:gdLst/>
            <a:ahLst/>
            <a:cxnLst/>
            <a:rect l="l" t="t" r="r" b="b"/>
            <a:pathLst>
              <a:path w="2933700" h="71754">
                <a:moveTo>
                  <a:pt x="2933700" y="0"/>
                </a:moveTo>
                <a:lnTo>
                  <a:pt x="0" y="0"/>
                </a:lnTo>
                <a:lnTo>
                  <a:pt x="0" y="71627"/>
                </a:lnTo>
                <a:lnTo>
                  <a:pt x="2933700" y="71627"/>
                </a:lnTo>
                <a:lnTo>
                  <a:pt x="29337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52323" y="5343525"/>
            <a:ext cx="1371600" cy="71755"/>
          </a:xfrm>
          <a:custGeom>
            <a:avLst/>
            <a:gdLst/>
            <a:ahLst/>
            <a:cxnLst/>
            <a:rect l="l" t="t" r="r" b="b"/>
            <a:pathLst>
              <a:path w="1371600" h="71754">
                <a:moveTo>
                  <a:pt x="1371600" y="0"/>
                </a:moveTo>
                <a:lnTo>
                  <a:pt x="0" y="0"/>
                </a:lnTo>
                <a:lnTo>
                  <a:pt x="0" y="71628"/>
                </a:lnTo>
                <a:lnTo>
                  <a:pt x="1371600" y="71628"/>
                </a:lnTo>
                <a:lnTo>
                  <a:pt x="1371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39597" y="1609420"/>
            <a:ext cx="7761605" cy="3812540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marL="337185" marR="326390" indent="608965">
              <a:lnSpc>
                <a:spcPct val="90000"/>
              </a:lnSpc>
              <a:spcBef>
                <a:spcPts val="750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62. If we are really  serious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about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being</a:t>
            </a:r>
            <a:r>
              <a:rPr dirty="0" sz="5400" spc="-7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witness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for Jesus</a:t>
            </a:r>
            <a:r>
              <a:rPr dirty="0" sz="54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we</a:t>
            </a:r>
            <a:endParaRPr sz="5400">
              <a:latin typeface="Arial"/>
              <a:cs typeface="Arial"/>
            </a:endParaRPr>
          </a:p>
          <a:p>
            <a:pPr marL="12700" marR="5080" indent="19685">
              <a:lnSpc>
                <a:spcPts val="5830"/>
              </a:lnSpc>
              <a:spcBef>
                <a:spcPts val="90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ought to be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prepared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lead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someone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5400" spc="-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Jesus.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1494" y="735837"/>
            <a:ext cx="200152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Acts</a:t>
            </a:r>
            <a:r>
              <a:rPr dirty="0" sz="4000" spc="-70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1:8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803554" y="1848992"/>
            <a:ext cx="7690484" cy="273304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>
              <a:lnSpc>
                <a:spcPct val="90000"/>
              </a:lnSpc>
              <a:spcBef>
                <a:spcPts val="67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“both in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Jerusalem, and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in  all Judea and Samaria,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and even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remotest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part of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earth.”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4105" y="316433"/>
            <a:ext cx="287655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1 Peter</a:t>
            </a:r>
            <a:r>
              <a:rPr dirty="0" sz="4000" spc="-55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2:15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48741" y="1315288"/>
            <a:ext cx="8202295" cy="470852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065" marR="5080" indent="-635">
              <a:lnSpc>
                <a:spcPct val="90000"/>
              </a:lnSpc>
              <a:spcBef>
                <a:spcPts val="67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But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sanctify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Christ as Lord  in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your hearts, always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being  ready to give a reason to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everyone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who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asks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you to  give an account for the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hope that is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in you,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yet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with  gentleness and reverence.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23794" y="735837"/>
            <a:ext cx="3300729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2 Timothy</a:t>
            </a:r>
            <a:r>
              <a:rPr dirty="0" sz="4000" spc="-4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4:2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50288" y="1914525"/>
            <a:ext cx="6201410" cy="2330450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algn="ctr" marL="12700" marR="5080" indent="-1905">
              <a:lnSpc>
                <a:spcPct val="90000"/>
              </a:lnSpc>
              <a:spcBef>
                <a:spcPts val="74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Preach the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word;  be ready in</a:t>
            </a:r>
            <a:r>
              <a:rPr dirty="0" sz="5400" spc="-10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season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and out of</a:t>
            </a:r>
            <a:r>
              <a:rPr dirty="0" sz="54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season.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2061" y="735837"/>
            <a:ext cx="358267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1 Timothy</a:t>
            </a:r>
            <a:r>
              <a:rPr dirty="0" sz="4000" spc="-45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4:16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67029" y="1391488"/>
            <a:ext cx="8169909" cy="470852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 indent="-3175">
              <a:lnSpc>
                <a:spcPct val="90000"/>
              </a:lnSpc>
              <a:spcBef>
                <a:spcPts val="67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Pay close attention to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yourself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to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your  teaching; persevere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in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these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things;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for as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you do  this you will insure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salvation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both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for yourself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for those who hear</a:t>
            </a:r>
            <a:r>
              <a:rPr dirty="0" sz="4800" spc="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you.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8622" y="3502533"/>
            <a:ext cx="2933700" cy="71755"/>
          </a:xfrm>
          <a:custGeom>
            <a:avLst/>
            <a:gdLst/>
            <a:ahLst/>
            <a:cxnLst/>
            <a:rect l="l" t="t" r="r" b="b"/>
            <a:pathLst>
              <a:path w="2933700" h="71754">
                <a:moveTo>
                  <a:pt x="2933700" y="0"/>
                </a:moveTo>
                <a:lnTo>
                  <a:pt x="0" y="0"/>
                </a:lnTo>
                <a:lnTo>
                  <a:pt x="0" y="71627"/>
                </a:lnTo>
                <a:lnTo>
                  <a:pt x="2933700" y="71627"/>
                </a:lnTo>
                <a:lnTo>
                  <a:pt x="29337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560698" y="4243196"/>
            <a:ext cx="4381500" cy="71755"/>
          </a:xfrm>
          <a:custGeom>
            <a:avLst/>
            <a:gdLst/>
            <a:ahLst/>
            <a:cxnLst/>
            <a:rect l="l" t="t" r="r" b="b"/>
            <a:pathLst>
              <a:path w="4381500" h="71754">
                <a:moveTo>
                  <a:pt x="4381500" y="0"/>
                </a:moveTo>
                <a:lnTo>
                  <a:pt x="0" y="0"/>
                </a:lnTo>
                <a:lnTo>
                  <a:pt x="0" y="71627"/>
                </a:lnTo>
                <a:lnTo>
                  <a:pt x="4381500" y="71627"/>
                </a:lnTo>
                <a:lnTo>
                  <a:pt x="43815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875910" y="4983860"/>
            <a:ext cx="1828800" cy="71755"/>
          </a:xfrm>
          <a:custGeom>
            <a:avLst/>
            <a:gdLst/>
            <a:ahLst/>
            <a:cxnLst/>
            <a:rect l="l" t="t" r="r" b="b"/>
            <a:pathLst>
              <a:path w="1828800" h="71754">
                <a:moveTo>
                  <a:pt x="1828800" y="0"/>
                </a:moveTo>
                <a:lnTo>
                  <a:pt x="0" y="0"/>
                </a:lnTo>
                <a:lnTo>
                  <a:pt x="0" y="71627"/>
                </a:lnTo>
                <a:lnTo>
                  <a:pt x="1828800" y="71627"/>
                </a:lnTo>
                <a:lnTo>
                  <a:pt x="18288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82802" y="1990725"/>
            <a:ext cx="7074534" cy="307149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545465" marR="537845" indent="324485">
              <a:lnSpc>
                <a:spcPts val="5840"/>
              </a:lnSpc>
              <a:spcBef>
                <a:spcPts val="82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63.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When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we are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 prepared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dirty="0" sz="5400" spc="-10" b="1">
                <a:solidFill>
                  <a:srgbClr val="FFFFFF"/>
                </a:solidFill>
                <a:latin typeface="Arial"/>
                <a:cs typeface="Arial"/>
              </a:rPr>
              <a:t>God</a:t>
            </a:r>
            <a:r>
              <a:rPr dirty="0" sz="54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endParaRPr sz="5400">
              <a:latin typeface="Arial"/>
              <a:cs typeface="Arial"/>
            </a:endParaRPr>
          </a:p>
          <a:p>
            <a:pPr algn="ctr">
              <a:lnSpc>
                <a:spcPts val="5415"/>
              </a:lnSpc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provide</a:t>
            </a:r>
            <a:r>
              <a:rPr dirty="0" sz="5400" spc="-8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opportunities</a:t>
            </a:r>
            <a:endParaRPr sz="5400">
              <a:latin typeface="Arial"/>
              <a:cs typeface="Arial"/>
            </a:endParaRPr>
          </a:p>
          <a:p>
            <a:pPr algn="ctr" marL="635">
              <a:lnSpc>
                <a:spcPts val="6155"/>
              </a:lnSpc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for us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54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share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9741" y="735837"/>
            <a:ext cx="4145279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1 Corinthians</a:t>
            </a:r>
            <a:r>
              <a:rPr dirty="0" sz="4000" spc="-40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3:5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35609" y="1533220"/>
            <a:ext cx="8030845" cy="45535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6155"/>
              </a:lnSpc>
              <a:spcBef>
                <a:spcPts val="100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What then is</a:t>
            </a:r>
            <a:r>
              <a:rPr dirty="0" sz="54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Apollos?</a:t>
            </a:r>
            <a:endParaRPr sz="5400">
              <a:latin typeface="Arial"/>
              <a:cs typeface="Arial"/>
            </a:endParaRPr>
          </a:p>
          <a:p>
            <a:pPr algn="ctr">
              <a:lnSpc>
                <a:spcPts val="5835"/>
              </a:lnSpc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And what is</a:t>
            </a:r>
            <a:r>
              <a:rPr dirty="0" sz="54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Paul?</a:t>
            </a:r>
            <a:endParaRPr sz="5400">
              <a:latin typeface="Arial"/>
              <a:cs typeface="Arial"/>
            </a:endParaRPr>
          </a:p>
          <a:p>
            <a:pPr algn="ctr" marL="88900" marR="83185">
              <a:lnSpc>
                <a:spcPts val="5830"/>
              </a:lnSpc>
              <a:spcBef>
                <a:spcPts val="41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Servants</a:t>
            </a:r>
            <a:r>
              <a:rPr dirty="0" sz="54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through</a:t>
            </a:r>
            <a:r>
              <a:rPr dirty="0" sz="54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whom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dirty="0" sz="54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believed,</a:t>
            </a:r>
            <a:endParaRPr sz="5400">
              <a:latin typeface="Arial"/>
              <a:cs typeface="Arial"/>
            </a:endParaRPr>
          </a:p>
          <a:p>
            <a:pPr algn="ctr" marL="12700" marR="5080" indent="-2540">
              <a:lnSpc>
                <a:spcPts val="5830"/>
              </a:lnSpc>
              <a:spcBef>
                <a:spcPts val="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even as the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Lord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gave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opportunity to each</a:t>
            </a:r>
            <a:r>
              <a:rPr dirty="0" sz="5400" spc="-9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one.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6595" y="2888360"/>
            <a:ext cx="1624965" cy="64135"/>
          </a:xfrm>
          <a:custGeom>
            <a:avLst/>
            <a:gdLst/>
            <a:ahLst/>
            <a:cxnLst/>
            <a:rect l="l" t="t" r="r" b="b"/>
            <a:pathLst>
              <a:path w="1624965" h="64135">
                <a:moveTo>
                  <a:pt x="1624583" y="0"/>
                </a:moveTo>
                <a:lnTo>
                  <a:pt x="0" y="0"/>
                </a:lnTo>
                <a:lnTo>
                  <a:pt x="0" y="64008"/>
                </a:lnTo>
                <a:lnTo>
                  <a:pt x="1624583" y="64008"/>
                </a:lnTo>
                <a:lnTo>
                  <a:pt x="1624583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04138" y="3546728"/>
            <a:ext cx="1353820" cy="64135"/>
          </a:xfrm>
          <a:custGeom>
            <a:avLst/>
            <a:gdLst/>
            <a:ahLst/>
            <a:cxnLst/>
            <a:rect l="l" t="t" r="r" b="b"/>
            <a:pathLst>
              <a:path w="1353820" h="64135">
                <a:moveTo>
                  <a:pt x="1353312" y="0"/>
                </a:moveTo>
                <a:lnTo>
                  <a:pt x="0" y="0"/>
                </a:lnTo>
                <a:lnTo>
                  <a:pt x="0" y="64008"/>
                </a:lnTo>
                <a:lnTo>
                  <a:pt x="1353312" y="64008"/>
                </a:lnTo>
                <a:lnTo>
                  <a:pt x="135331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200266" y="4205096"/>
            <a:ext cx="946785" cy="64135"/>
          </a:xfrm>
          <a:custGeom>
            <a:avLst/>
            <a:gdLst/>
            <a:ahLst/>
            <a:cxnLst/>
            <a:rect l="l" t="t" r="r" b="b"/>
            <a:pathLst>
              <a:path w="946784" h="64135">
                <a:moveTo>
                  <a:pt x="946404" y="0"/>
                </a:moveTo>
                <a:lnTo>
                  <a:pt x="0" y="0"/>
                </a:lnTo>
                <a:lnTo>
                  <a:pt x="0" y="64007"/>
                </a:lnTo>
                <a:lnTo>
                  <a:pt x="946404" y="64007"/>
                </a:lnTo>
                <a:lnTo>
                  <a:pt x="94640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401191" y="4863465"/>
            <a:ext cx="2606040" cy="64135"/>
          </a:xfrm>
          <a:custGeom>
            <a:avLst/>
            <a:gdLst/>
            <a:ahLst/>
            <a:cxnLst/>
            <a:rect l="l" t="t" r="r" b="b"/>
            <a:pathLst>
              <a:path w="2606040" h="64135">
                <a:moveTo>
                  <a:pt x="2606040" y="0"/>
                </a:moveTo>
                <a:lnTo>
                  <a:pt x="0" y="0"/>
                </a:lnTo>
                <a:lnTo>
                  <a:pt x="0" y="64007"/>
                </a:lnTo>
                <a:lnTo>
                  <a:pt x="2606040" y="64007"/>
                </a:lnTo>
                <a:lnTo>
                  <a:pt x="260604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60171" y="5587301"/>
            <a:ext cx="2910840" cy="64135"/>
          </a:xfrm>
          <a:custGeom>
            <a:avLst/>
            <a:gdLst/>
            <a:ahLst/>
            <a:cxnLst/>
            <a:rect l="l" t="t" r="r" b="b"/>
            <a:pathLst>
              <a:path w="2910840" h="64135">
                <a:moveTo>
                  <a:pt x="2910840" y="0"/>
                </a:moveTo>
                <a:lnTo>
                  <a:pt x="0" y="0"/>
                </a:lnTo>
                <a:lnTo>
                  <a:pt x="0" y="64008"/>
                </a:lnTo>
                <a:lnTo>
                  <a:pt x="2910840" y="64008"/>
                </a:lnTo>
                <a:lnTo>
                  <a:pt x="291084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91413" y="1543888"/>
            <a:ext cx="7966075" cy="4115435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marL="401320" marR="6350" indent="-389255">
              <a:lnSpc>
                <a:spcPts val="5180"/>
              </a:lnSpc>
              <a:spcBef>
                <a:spcPts val="755"/>
              </a:spcBef>
              <a:tabLst>
                <a:tab pos="1029335" algn="l"/>
              </a:tabLst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64.	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God isn’t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going to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bring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 person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who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4800" spc="-5" b="1">
                <a:solidFill>
                  <a:srgbClr val="FFFF00"/>
                </a:solidFill>
                <a:latin typeface="Arial"/>
                <a:cs typeface="Arial"/>
              </a:rPr>
              <a:t>ready</a:t>
            </a:r>
            <a:r>
              <a:rPr dirty="0" sz="4800" spc="7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endParaRPr sz="4800">
              <a:latin typeface="Arial"/>
              <a:cs typeface="Arial"/>
            </a:endParaRPr>
          </a:p>
          <a:p>
            <a:pPr algn="ctr" marL="12065" marR="5080">
              <a:lnSpc>
                <a:spcPts val="5190"/>
              </a:lnSpc>
              <a:spcBef>
                <a:spcPts val="5"/>
              </a:spcBef>
            </a:pPr>
            <a:r>
              <a:rPr dirty="0" sz="4800" b="1">
                <a:solidFill>
                  <a:srgbClr val="FFFF00"/>
                </a:solidFill>
                <a:latin typeface="Arial"/>
                <a:cs typeface="Arial"/>
              </a:rPr>
              <a:t>trust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Jesus across the</a:t>
            </a:r>
            <a:r>
              <a:rPr dirty="0" sz="48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path  of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 person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who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4800" spc="-5" b="1">
                <a:solidFill>
                  <a:srgbClr val="FFFF00"/>
                </a:solidFill>
                <a:latin typeface="Arial"/>
                <a:cs typeface="Arial"/>
              </a:rPr>
              <a:t>not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well  </a:t>
            </a:r>
            <a:r>
              <a:rPr dirty="0" sz="4800" spc="-5" b="1">
                <a:solidFill>
                  <a:srgbClr val="FFFF00"/>
                </a:solidFill>
                <a:latin typeface="Arial"/>
                <a:cs typeface="Arial"/>
              </a:rPr>
              <a:t>prepared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give</a:t>
            </a:r>
            <a:r>
              <a:rPr dirty="0" sz="4800" spc="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clear</a:t>
            </a:r>
            <a:endParaRPr sz="4800">
              <a:latin typeface="Arial"/>
              <a:cs typeface="Arial"/>
            </a:endParaRPr>
          </a:p>
          <a:p>
            <a:pPr algn="ctr">
              <a:lnSpc>
                <a:spcPts val="5610"/>
              </a:lnSpc>
            </a:pPr>
            <a:r>
              <a:rPr dirty="0" sz="4800" spc="-5" b="1">
                <a:solidFill>
                  <a:srgbClr val="FFFF00"/>
                </a:solidFill>
                <a:latin typeface="Arial"/>
                <a:cs typeface="Arial"/>
              </a:rPr>
              <a:t>directions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how to do</a:t>
            </a:r>
            <a:r>
              <a:rPr dirty="0" sz="4800" spc="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that.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75098" y="2457069"/>
            <a:ext cx="3733800" cy="71755"/>
          </a:xfrm>
          <a:custGeom>
            <a:avLst/>
            <a:gdLst/>
            <a:ahLst/>
            <a:cxnLst/>
            <a:rect l="l" t="t" r="r" b="b"/>
            <a:pathLst>
              <a:path w="3733800" h="71755">
                <a:moveTo>
                  <a:pt x="3733800" y="0"/>
                </a:moveTo>
                <a:lnTo>
                  <a:pt x="0" y="0"/>
                </a:lnTo>
                <a:lnTo>
                  <a:pt x="0" y="71627"/>
                </a:lnTo>
                <a:lnTo>
                  <a:pt x="3733800" y="71627"/>
                </a:lnTo>
                <a:lnTo>
                  <a:pt x="37338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760598" y="3197732"/>
            <a:ext cx="1485900" cy="71755"/>
          </a:xfrm>
          <a:custGeom>
            <a:avLst/>
            <a:gdLst/>
            <a:ahLst/>
            <a:cxnLst/>
            <a:rect l="l" t="t" r="r" b="b"/>
            <a:pathLst>
              <a:path w="1485900" h="71754">
                <a:moveTo>
                  <a:pt x="1485900" y="0"/>
                </a:moveTo>
                <a:lnTo>
                  <a:pt x="0" y="0"/>
                </a:lnTo>
                <a:lnTo>
                  <a:pt x="0" y="71627"/>
                </a:lnTo>
                <a:lnTo>
                  <a:pt x="1485900" y="71627"/>
                </a:lnTo>
                <a:lnTo>
                  <a:pt x="14859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42823" y="4679060"/>
            <a:ext cx="2781300" cy="71755"/>
          </a:xfrm>
          <a:custGeom>
            <a:avLst/>
            <a:gdLst/>
            <a:ahLst/>
            <a:cxnLst/>
            <a:rect l="l" t="t" r="r" b="b"/>
            <a:pathLst>
              <a:path w="2781300" h="71754">
                <a:moveTo>
                  <a:pt x="2781300" y="0"/>
                </a:moveTo>
                <a:lnTo>
                  <a:pt x="0" y="0"/>
                </a:lnTo>
                <a:lnTo>
                  <a:pt x="0" y="71627"/>
                </a:lnTo>
                <a:lnTo>
                  <a:pt x="2781300" y="71627"/>
                </a:lnTo>
                <a:lnTo>
                  <a:pt x="27813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494398" y="4679060"/>
            <a:ext cx="1600200" cy="71755"/>
          </a:xfrm>
          <a:custGeom>
            <a:avLst/>
            <a:gdLst/>
            <a:ahLst/>
            <a:cxnLst/>
            <a:rect l="l" t="t" r="r" b="b"/>
            <a:pathLst>
              <a:path w="1600200" h="71754">
                <a:moveTo>
                  <a:pt x="1600200" y="0"/>
                </a:moveTo>
                <a:lnTo>
                  <a:pt x="0" y="0"/>
                </a:lnTo>
                <a:lnTo>
                  <a:pt x="0" y="71627"/>
                </a:lnTo>
                <a:lnTo>
                  <a:pt x="1600200" y="71627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15797" y="1685925"/>
            <a:ext cx="7607934" cy="3811904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0" marR="5080" indent="-114300">
              <a:lnSpc>
                <a:spcPts val="5840"/>
              </a:lnSpc>
              <a:spcBef>
                <a:spcPts val="825"/>
              </a:spcBef>
              <a:tabLst>
                <a:tab pos="2145030" algn="l"/>
              </a:tabLst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5. Personal</a:t>
            </a:r>
            <a:r>
              <a:rPr dirty="0" sz="54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evangelism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54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not	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hard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but it</a:t>
            </a:r>
            <a:r>
              <a:rPr dirty="0" sz="5400" spc="-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does</a:t>
            </a:r>
            <a:endParaRPr sz="5400">
              <a:latin typeface="Arial"/>
              <a:cs typeface="Arial"/>
            </a:endParaRPr>
          </a:p>
          <a:p>
            <a:pPr algn="ctr" marL="1905">
              <a:lnSpc>
                <a:spcPts val="5415"/>
              </a:lnSpc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require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we</a:t>
            </a:r>
            <a:r>
              <a:rPr dirty="0" sz="54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take</a:t>
            </a:r>
            <a:endParaRPr sz="5400">
              <a:latin typeface="Arial"/>
              <a:cs typeface="Arial"/>
            </a:endParaRPr>
          </a:p>
          <a:p>
            <a:pPr algn="ctr" marL="126364" marR="118745">
              <a:lnSpc>
                <a:spcPts val="5830"/>
              </a:lnSpc>
              <a:spcBef>
                <a:spcPts val="415"/>
              </a:spcBef>
            </a:pP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initiative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;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that we</a:t>
            </a:r>
            <a:r>
              <a:rPr dirty="0" sz="54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obey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His</a:t>
            </a:r>
            <a:r>
              <a:rPr dirty="0" sz="54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commissioning.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28495" y="2458592"/>
            <a:ext cx="2165985" cy="64135"/>
          </a:xfrm>
          <a:custGeom>
            <a:avLst/>
            <a:gdLst/>
            <a:ahLst/>
            <a:cxnLst/>
            <a:rect l="l" t="t" r="r" b="b"/>
            <a:pathLst>
              <a:path w="2165985" h="64135">
                <a:moveTo>
                  <a:pt x="2165604" y="0"/>
                </a:moveTo>
                <a:lnTo>
                  <a:pt x="0" y="0"/>
                </a:lnTo>
                <a:lnTo>
                  <a:pt x="0" y="64008"/>
                </a:lnTo>
                <a:lnTo>
                  <a:pt x="2165604" y="64008"/>
                </a:lnTo>
                <a:lnTo>
                  <a:pt x="216560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760854" y="3775328"/>
            <a:ext cx="1961514" cy="64135"/>
          </a:xfrm>
          <a:custGeom>
            <a:avLst/>
            <a:gdLst/>
            <a:ahLst/>
            <a:cxnLst/>
            <a:rect l="l" t="t" r="r" b="b"/>
            <a:pathLst>
              <a:path w="1961514" h="64135">
                <a:moveTo>
                  <a:pt x="1961388" y="0"/>
                </a:moveTo>
                <a:lnTo>
                  <a:pt x="0" y="0"/>
                </a:lnTo>
                <a:lnTo>
                  <a:pt x="0" y="64008"/>
                </a:lnTo>
                <a:lnTo>
                  <a:pt x="1961388" y="64008"/>
                </a:lnTo>
                <a:lnTo>
                  <a:pt x="196138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576195" y="4433696"/>
            <a:ext cx="879475" cy="64135"/>
          </a:xfrm>
          <a:custGeom>
            <a:avLst/>
            <a:gdLst/>
            <a:ahLst/>
            <a:cxnLst/>
            <a:rect l="l" t="t" r="r" b="b"/>
            <a:pathLst>
              <a:path w="879475" h="64135">
                <a:moveTo>
                  <a:pt x="879347" y="0"/>
                </a:moveTo>
                <a:lnTo>
                  <a:pt x="0" y="0"/>
                </a:lnTo>
                <a:lnTo>
                  <a:pt x="0" y="64007"/>
                </a:lnTo>
                <a:lnTo>
                  <a:pt x="879347" y="64007"/>
                </a:lnTo>
                <a:lnTo>
                  <a:pt x="87934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528183" y="5750369"/>
            <a:ext cx="2065020" cy="64135"/>
          </a:xfrm>
          <a:custGeom>
            <a:avLst/>
            <a:gdLst/>
            <a:ahLst/>
            <a:cxnLst/>
            <a:rect l="l" t="t" r="r" b="b"/>
            <a:pathLst>
              <a:path w="2065020" h="64135">
                <a:moveTo>
                  <a:pt x="2065019" y="0"/>
                </a:moveTo>
                <a:lnTo>
                  <a:pt x="0" y="0"/>
                </a:lnTo>
                <a:lnTo>
                  <a:pt x="0" y="64008"/>
                </a:lnTo>
                <a:lnTo>
                  <a:pt x="2065019" y="64008"/>
                </a:lnTo>
                <a:lnTo>
                  <a:pt x="2065019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2614" y="1772792"/>
            <a:ext cx="7418705" cy="4050029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marL="620395" marR="344170" indent="-273050">
              <a:lnSpc>
                <a:spcPts val="5180"/>
              </a:lnSpc>
              <a:spcBef>
                <a:spcPts val="75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1. </a:t>
            </a:r>
            <a:r>
              <a:rPr dirty="0" sz="4800" spc="-5" b="1">
                <a:solidFill>
                  <a:srgbClr val="FFFF00"/>
                </a:solidFill>
                <a:latin typeface="Arial"/>
                <a:cs typeface="Arial"/>
              </a:rPr>
              <a:t>Heaven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is a very real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place where very</a:t>
            </a:r>
            <a:r>
              <a:rPr dirty="0" sz="48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real</a:t>
            </a:r>
            <a:endParaRPr sz="4800">
              <a:latin typeface="Arial"/>
              <a:cs typeface="Arial"/>
            </a:endParaRPr>
          </a:p>
          <a:p>
            <a:pPr marL="12700" marR="5080" indent="845185">
              <a:lnSpc>
                <a:spcPts val="5190"/>
              </a:lnSpc>
              <a:spcBef>
                <a:spcPts val="5"/>
              </a:spcBef>
            </a:pPr>
            <a:r>
              <a:rPr dirty="0" sz="4800" spc="-5" b="1">
                <a:solidFill>
                  <a:srgbClr val="FFFF00"/>
                </a:solidFill>
                <a:latin typeface="Arial"/>
                <a:cs typeface="Arial"/>
              </a:rPr>
              <a:t>people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will live with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great </a:t>
            </a:r>
            <a:r>
              <a:rPr dirty="0" sz="4800" spc="-5" b="1">
                <a:solidFill>
                  <a:srgbClr val="FFFF00"/>
                </a:solidFill>
                <a:latin typeface="Arial"/>
                <a:cs typeface="Arial"/>
              </a:rPr>
              <a:t>joy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forever</a:t>
            </a:r>
            <a:r>
              <a:rPr dirty="0" sz="48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because</a:t>
            </a:r>
            <a:endParaRPr sz="4800">
              <a:latin typeface="Arial"/>
              <a:cs typeface="Arial"/>
            </a:endParaRPr>
          </a:p>
          <a:p>
            <a:pPr marL="756285">
              <a:lnSpc>
                <a:spcPts val="4815"/>
              </a:lnSpc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they have heard</a:t>
            </a:r>
            <a:r>
              <a:rPr dirty="0" sz="4800" spc="7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endParaRPr sz="4800">
              <a:latin typeface="Arial"/>
              <a:cs typeface="Arial"/>
            </a:endParaRPr>
          </a:p>
          <a:p>
            <a:pPr marL="553085">
              <a:lnSpc>
                <a:spcPts val="5475"/>
              </a:lnSpc>
              <a:tabLst>
                <a:tab pos="3540760" algn="l"/>
              </a:tabLst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accepted	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48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00"/>
                </a:solidFill>
                <a:latin typeface="Arial"/>
                <a:cs typeface="Arial"/>
              </a:rPr>
              <a:t>Gospel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76421" y="735837"/>
            <a:ext cx="239268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John</a:t>
            </a:r>
            <a:r>
              <a:rPr dirty="0" sz="4000" spc="-9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4:35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67918" y="1543888"/>
            <a:ext cx="7966709" cy="2074545"/>
          </a:xfrm>
          <a:prstGeom prst="rect"/>
        </p:spPr>
        <p:txBody>
          <a:bodyPr wrap="square" lIns="0" tIns="85725" rIns="0" bIns="0" rtlCol="0" vert="horz">
            <a:spAutoFit/>
          </a:bodyPr>
          <a:lstStyle/>
          <a:p>
            <a:pPr algn="ctr" marL="12065" marR="5080">
              <a:lnSpc>
                <a:spcPct val="90000"/>
              </a:lnSpc>
              <a:spcBef>
                <a:spcPts val="675"/>
              </a:spcBef>
              <a:tabLst>
                <a:tab pos="2113280" algn="l"/>
              </a:tabLst>
            </a:pPr>
            <a:r>
              <a:rPr dirty="0"/>
              <a:t>“Do </a:t>
            </a:r>
            <a:r>
              <a:rPr dirty="0" spc="-5"/>
              <a:t>you </a:t>
            </a:r>
            <a:r>
              <a:rPr dirty="0"/>
              <a:t>not </a:t>
            </a:r>
            <a:r>
              <a:rPr dirty="0" spc="-5"/>
              <a:t>say, </a:t>
            </a:r>
            <a:r>
              <a:rPr dirty="0"/>
              <a:t>‘There </a:t>
            </a:r>
            <a:r>
              <a:rPr dirty="0" spc="-5"/>
              <a:t>are  yet </a:t>
            </a:r>
            <a:r>
              <a:rPr dirty="0"/>
              <a:t>four months, </a:t>
            </a:r>
            <a:r>
              <a:rPr dirty="0" spc="-5"/>
              <a:t>and then  comes	the</a:t>
            </a:r>
            <a:r>
              <a:rPr dirty="0" spc="20"/>
              <a:t> </a:t>
            </a:r>
            <a:r>
              <a:rPr dirty="0"/>
              <a:t>harvest’?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322" y="3519678"/>
            <a:ext cx="7597140" cy="273304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12700" marR="5080" indent="816610">
              <a:lnSpc>
                <a:spcPct val="90000"/>
              </a:lnSpc>
              <a:spcBef>
                <a:spcPts val="67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Behold, I say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you,  lift up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your eyes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look  on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fields,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they</a:t>
            </a:r>
            <a:r>
              <a:rPr dirty="0" sz="4800" spc="1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are</a:t>
            </a:r>
            <a:endParaRPr sz="4800">
              <a:latin typeface="Arial"/>
              <a:cs typeface="Arial"/>
            </a:endParaRPr>
          </a:p>
          <a:p>
            <a:pPr marL="1118870">
              <a:lnSpc>
                <a:spcPts val="5185"/>
              </a:lnSpc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white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48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harvest.”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13810" y="3100070"/>
            <a:ext cx="2400300" cy="71755"/>
          </a:xfrm>
          <a:custGeom>
            <a:avLst/>
            <a:gdLst/>
            <a:ahLst/>
            <a:cxnLst/>
            <a:rect l="l" t="t" r="r" b="b"/>
            <a:pathLst>
              <a:path w="2400300" h="71755">
                <a:moveTo>
                  <a:pt x="2400300" y="0"/>
                </a:moveTo>
                <a:lnTo>
                  <a:pt x="0" y="0"/>
                </a:lnTo>
                <a:lnTo>
                  <a:pt x="0" y="71627"/>
                </a:lnTo>
                <a:lnTo>
                  <a:pt x="2400300" y="71627"/>
                </a:lnTo>
                <a:lnTo>
                  <a:pt x="24003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6434" y="4581525"/>
            <a:ext cx="3009900" cy="71755"/>
          </a:xfrm>
          <a:custGeom>
            <a:avLst/>
            <a:gdLst/>
            <a:ahLst/>
            <a:cxnLst/>
            <a:rect l="l" t="t" r="r" b="b"/>
            <a:pathLst>
              <a:path w="3009900" h="71754">
                <a:moveTo>
                  <a:pt x="3009900" y="0"/>
                </a:moveTo>
                <a:lnTo>
                  <a:pt x="0" y="0"/>
                </a:lnTo>
                <a:lnTo>
                  <a:pt x="0" y="71627"/>
                </a:lnTo>
                <a:lnTo>
                  <a:pt x="3009900" y="71627"/>
                </a:lnTo>
                <a:lnTo>
                  <a:pt x="30099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208910" y="5322189"/>
            <a:ext cx="2171700" cy="71755"/>
          </a:xfrm>
          <a:custGeom>
            <a:avLst/>
            <a:gdLst/>
            <a:ahLst/>
            <a:cxnLst/>
            <a:rect l="l" t="t" r="r" b="b"/>
            <a:pathLst>
              <a:path w="2171700" h="71754">
                <a:moveTo>
                  <a:pt x="2171700" y="0"/>
                </a:moveTo>
                <a:lnTo>
                  <a:pt x="0" y="0"/>
                </a:lnTo>
                <a:lnTo>
                  <a:pt x="0" y="71628"/>
                </a:lnTo>
                <a:lnTo>
                  <a:pt x="2171700" y="71628"/>
                </a:lnTo>
                <a:lnTo>
                  <a:pt x="21717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73709" y="847471"/>
            <a:ext cx="7496175" cy="5293995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241300" marR="6985" indent="-229235">
              <a:lnSpc>
                <a:spcPts val="5830"/>
              </a:lnSpc>
              <a:spcBef>
                <a:spcPts val="83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6.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Most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Christians</a:t>
            </a:r>
            <a:r>
              <a:rPr dirty="0" sz="54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who  are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headed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54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heaven</a:t>
            </a:r>
            <a:endParaRPr sz="5400">
              <a:latin typeface="Arial"/>
              <a:cs typeface="Arial"/>
            </a:endParaRPr>
          </a:p>
          <a:p>
            <a:pPr algn="ctr" marL="12700" marR="5080" indent="-3175">
              <a:lnSpc>
                <a:spcPts val="5830"/>
              </a:lnSpc>
              <a:spcBef>
                <a:spcPts val="5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rarely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choose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to do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something that</a:t>
            </a:r>
            <a:r>
              <a:rPr dirty="0" sz="54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would</a:t>
            </a:r>
            <a:endParaRPr sz="5400">
              <a:latin typeface="Arial"/>
              <a:cs typeface="Arial"/>
            </a:endParaRPr>
          </a:p>
          <a:p>
            <a:pPr algn="ctr" marL="12700" marR="5080">
              <a:lnSpc>
                <a:spcPts val="5830"/>
              </a:lnSpc>
              <a:spcBef>
                <a:spcPts val="10"/>
              </a:spcBef>
            </a:pP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influence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 lost</a:t>
            </a:r>
            <a:r>
              <a:rPr dirty="0" sz="5400" spc="-1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person  to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accept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Jesus</a:t>
            </a:r>
            <a:r>
              <a:rPr dirty="0" sz="54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as</a:t>
            </a:r>
            <a:endParaRPr sz="5400">
              <a:latin typeface="Arial"/>
              <a:cs typeface="Arial"/>
            </a:endParaRPr>
          </a:p>
          <a:p>
            <a:pPr algn="ctr">
              <a:lnSpc>
                <a:spcPts val="5750"/>
              </a:lnSpc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dirty="0" sz="54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Savior.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37610" y="3502533"/>
            <a:ext cx="4495800" cy="71755"/>
          </a:xfrm>
          <a:custGeom>
            <a:avLst/>
            <a:gdLst/>
            <a:ahLst/>
            <a:cxnLst/>
            <a:rect l="l" t="t" r="r" b="b"/>
            <a:pathLst>
              <a:path w="4495800" h="71754">
                <a:moveTo>
                  <a:pt x="4495800" y="0"/>
                </a:moveTo>
                <a:lnTo>
                  <a:pt x="0" y="0"/>
                </a:lnTo>
                <a:lnTo>
                  <a:pt x="0" y="71627"/>
                </a:lnTo>
                <a:lnTo>
                  <a:pt x="4495800" y="71627"/>
                </a:lnTo>
                <a:lnTo>
                  <a:pt x="44958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818510" y="4243196"/>
            <a:ext cx="3009900" cy="71755"/>
          </a:xfrm>
          <a:custGeom>
            <a:avLst/>
            <a:gdLst/>
            <a:ahLst/>
            <a:cxnLst/>
            <a:rect l="l" t="t" r="r" b="b"/>
            <a:pathLst>
              <a:path w="3009900" h="71754">
                <a:moveTo>
                  <a:pt x="3009900" y="0"/>
                </a:moveTo>
                <a:lnTo>
                  <a:pt x="0" y="0"/>
                </a:lnTo>
                <a:lnTo>
                  <a:pt x="0" y="71627"/>
                </a:lnTo>
                <a:lnTo>
                  <a:pt x="3009900" y="71627"/>
                </a:lnTo>
                <a:lnTo>
                  <a:pt x="30099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74898" y="4983860"/>
            <a:ext cx="4305300" cy="71755"/>
          </a:xfrm>
          <a:custGeom>
            <a:avLst/>
            <a:gdLst/>
            <a:ahLst/>
            <a:cxnLst/>
            <a:rect l="l" t="t" r="r" b="b"/>
            <a:pathLst>
              <a:path w="4305300" h="71754">
                <a:moveTo>
                  <a:pt x="4305300" y="0"/>
                </a:moveTo>
                <a:lnTo>
                  <a:pt x="0" y="0"/>
                </a:lnTo>
                <a:lnTo>
                  <a:pt x="0" y="71627"/>
                </a:lnTo>
                <a:lnTo>
                  <a:pt x="4305300" y="71627"/>
                </a:lnTo>
                <a:lnTo>
                  <a:pt x="43053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02614" y="1990725"/>
            <a:ext cx="7035800" cy="307149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 marR="5080" indent="190500">
              <a:lnSpc>
                <a:spcPts val="5840"/>
              </a:lnSpc>
              <a:spcBef>
                <a:spcPts val="82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7.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reason is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that  we </a:t>
            </a:r>
            <a:r>
              <a:rPr dirty="0" sz="5400" spc="-10" b="1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dirty="0" sz="54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self-absorbed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5400">
              <a:latin typeface="Arial"/>
              <a:cs typeface="Arial"/>
            </a:endParaRPr>
          </a:p>
          <a:p>
            <a:pPr algn="ctr">
              <a:lnSpc>
                <a:spcPts val="5415"/>
              </a:lnSpc>
            </a:pP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apathetic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5400">
              <a:latin typeface="Arial"/>
              <a:cs typeface="Arial"/>
            </a:endParaRPr>
          </a:p>
          <a:p>
            <a:pPr algn="ctr">
              <a:lnSpc>
                <a:spcPts val="6155"/>
              </a:lnSpc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54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irresponsible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23794" y="735837"/>
            <a:ext cx="3300729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2 Timothy</a:t>
            </a:r>
            <a:r>
              <a:rPr dirty="0" sz="4000" spc="-4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2:4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85725" rIns="0" bIns="0" rtlCol="0" vert="horz">
            <a:spAutoFit/>
          </a:bodyPr>
          <a:lstStyle/>
          <a:p>
            <a:pPr algn="ctr" marL="10160" marR="5080">
              <a:lnSpc>
                <a:spcPct val="90000"/>
              </a:lnSpc>
              <a:spcBef>
                <a:spcPts val="675"/>
              </a:spcBef>
            </a:pPr>
            <a:r>
              <a:rPr dirty="0"/>
              <a:t>No </a:t>
            </a:r>
            <a:r>
              <a:rPr dirty="0" spc="-5"/>
              <a:t>soldier </a:t>
            </a:r>
            <a:r>
              <a:rPr dirty="0"/>
              <a:t>in active service  </a:t>
            </a:r>
            <a:r>
              <a:rPr dirty="0" spc="-5"/>
              <a:t>entangles himself </a:t>
            </a:r>
            <a:r>
              <a:rPr dirty="0"/>
              <a:t>in </a:t>
            </a:r>
            <a:r>
              <a:rPr dirty="0" spc="-5"/>
              <a:t>the  affairs </a:t>
            </a:r>
            <a:r>
              <a:rPr dirty="0"/>
              <a:t>of everyday</a:t>
            </a:r>
            <a:r>
              <a:rPr dirty="0" spc="40"/>
              <a:t> </a:t>
            </a:r>
            <a:r>
              <a:rPr dirty="0"/>
              <a:t>life,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89482" y="3519678"/>
            <a:ext cx="7319645" cy="207391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 indent="-1270">
              <a:lnSpc>
                <a:spcPct val="90000"/>
              </a:lnSpc>
              <a:spcBef>
                <a:spcPts val="67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so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he may please  the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one who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enlisted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him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as a</a:t>
            </a:r>
            <a:r>
              <a:rPr dirty="0" sz="4800" spc="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soldier.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3110" y="2740532"/>
            <a:ext cx="2781300" cy="71755"/>
          </a:xfrm>
          <a:custGeom>
            <a:avLst/>
            <a:gdLst/>
            <a:ahLst/>
            <a:cxnLst/>
            <a:rect l="l" t="t" r="r" b="b"/>
            <a:pathLst>
              <a:path w="2781300" h="71755">
                <a:moveTo>
                  <a:pt x="2781300" y="0"/>
                </a:moveTo>
                <a:lnTo>
                  <a:pt x="0" y="0"/>
                </a:lnTo>
                <a:lnTo>
                  <a:pt x="0" y="71627"/>
                </a:lnTo>
                <a:lnTo>
                  <a:pt x="2781300" y="71627"/>
                </a:lnTo>
                <a:lnTo>
                  <a:pt x="27813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418710" y="3481196"/>
            <a:ext cx="3390900" cy="71755"/>
          </a:xfrm>
          <a:custGeom>
            <a:avLst/>
            <a:gdLst/>
            <a:ahLst/>
            <a:cxnLst/>
            <a:rect l="l" t="t" r="r" b="b"/>
            <a:pathLst>
              <a:path w="3390900" h="71754">
                <a:moveTo>
                  <a:pt x="3390900" y="0"/>
                </a:moveTo>
                <a:lnTo>
                  <a:pt x="0" y="0"/>
                </a:lnTo>
                <a:lnTo>
                  <a:pt x="0" y="71627"/>
                </a:lnTo>
                <a:lnTo>
                  <a:pt x="3390900" y="71627"/>
                </a:lnTo>
                <a:lnTo>
                  <a:pt x="33909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152010" y="4962525"/>
            <a:ext cx="1828800" cy="71755"/>
          </a:xfrm>
          <a:custGeom>
            <a:avLst/>
            <a:gdLst/>
            <a:ahLst/>
            <a:cxnLst/>
            <a:rect l="l" t="t" r="r" b="b"/>
            <a:pathLst>
              <a:path w="1828800" h="71754">
                <a:moveTo>
                  <a:pt x="1828800" y="0"/>
                </a:moveTo>
                <a:lnTo>
                  <a:pt x="0" y="0"/>
                </a:lnTo>
                <a:lnTo>
                  <a:pt x="0" y="71627"/>
                </a:lnTo>
                <a:lnTo>
                  <a:pt x="1828800" y="71627"/>
                </a:lnTo>
                <a:lnTo>
                  <a:pt x="18288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076323" y="5703125"/>
            <a:ext cx="838200" cy="71755"/>
          </a:xfrm>
          <a:custGeom>
            <a:avLst/>
            <a:gdLst/>
            <a:ahLst/>
            <a:cxnLst/>
            <a:rect l="l" t="t" r="r" b="b"/>
            <a:pathLst>
              <a:path w="838200" h="71754">
                <a:moveTo>
                  <a:pt x="838200" y="0"/>
                </a:moveTo>
                <a:lnTo>
                  <a:pt x="0" y="0"/>
                </a:lnTo>
                <a:lnTo>
                  <a:pt x="0" y="71628"/>
                </a:lnTo>
                <a:lnTo>
                  <a:pt x="838200" y="71628"/>
                </a:lnTo>
                <a:lnTo>
                  <a:pt x="8382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11809" y="1228420"/>
            <a:ext cx="7417434" cy="4553585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12700" marR="5080" indent="1580515">
              <a:lnSpc>
                <a:spcPts val="5830"/>
              </a:lnSpc>
              <a:spcBef>
                <a:spcPts val="835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8. Each of us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must take the</a:t>
            </a:r>
            <a:r>
              <a:rPr dirty="0" sz="54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initiative</a:t>
            </a:r>
            <a:endParaRPr sz="5400">
              <a:latin typeface="Arial"/>
              <a:cs typeface="Arial"/>
            </a:endParaRPr>
          </a:p>
          <a:p>
            <a:pPr algn="ctr" marL="317500" marR="308610">
              <a:lnSpc>
                <a:spcPts val="5830"/>
              </a:lnSpc>
              <a:spcBef>
                <a:spcPts val="10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and act </a:t>
            </a:r>
            <a:r>
              <a:rPr dirty="0" sz="5400" spc="-10" b="1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5400" spc="-9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obedience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to our</a:t>
            </a:r>
            <a:r>
              <a:rPr dirty="0" sz="54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calling.</a:t>
            </a:r>
            <a:endParaRPr sz="5400">
              <a:latin typeface="Arial"/>
              <a:cs typeface="Arial"/>
            </a:endParaRPr>
          </a:p>
          <a:p>
            <a:pPr algn="ctr" marL="88900" marR="81915">
              <a:lnSpc>
                <a:spcPts val="5830"/>
              </a:lnSpc>
              <a:spcBef>
                <a:spcPts val="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Don’t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just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stand</a:t>
            </a:r>
            <a:r>
              <a:rPr dirty="0" sz="5400" spc="-5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there, 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do</a:t>
            </a:r>
            <a:r>
              <a:rPr dirty="0" sz="5400" spc="-3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something.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17698" y="2228469"/>
            <a:ext cx="1562100" cy="71755"/>
          </a:xfrm>
          <a:custGeom>
            <a:avLst/>
            <a:gdLst/>
            <a:ahLst/>
            <a:cxnLst/>
            <a:rect l="l" t="t" r="r" b="b"/>
            <a:pathLst>
              <a:path w="1562100" h="71755">
                <a:moveTo>
                  <a:pt x="1562100" y="0"/>
                </a:moveTo>
                <a:lnTo>
                  <a:pt x="0" y="0"/>
                </a:lnTo>
                <a:lnTo>
                  <a:pt x="0" y="71627"/>
                </a:lnTo>
                <a:lnTo>
                  <a:pt x="1562100" y="71627"/>
                </a:lnTo>
                <a:lnTo>
                  <a:pt x="15621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170298" y="2228469"/>
            <a:ext cx="3695700" cy="71755"/>
          </a:xfrm>
          <a:custGeom>
            <a:avLst/>
            <a:gdLst/>
            <a:ahLst/>
            <a:cxnLst/>
            <a:rect l="l" t="t" r="r" b="b"/>
            <a:pathLst>
              <a:path w="3695700" h="71755">
                <a:moveTo>
                  <a:pt x="3695700" y="0"/>
                </a:moveTo>
                <a:lnTo>
                  <a:pt x="0" y="0"/>
                </a:lnTo>
                <a:lnTo>
                  <a:pt x="0" y="71627"/>
                </a:lnTo>
                <a:lnTo>
                  <a:pt x="3695700" y="71627"/>
                </a:lnTo>
                <a:lnTo>
                  <a:pt x="36957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65398" y="3709796"/>
            <a:ext cx="2514600" cy="71755"/>
          </a:xfrm>
          <a:custGeom>
            <a:avLst/>
            <a:gdLst/>
            <a:ahLst/>
            <a:cxnLst/>
            <a:rect l="l" t="t" r="r" b="b"/>
            <a:pathLst>
              <a:path w="2514600" h="71754">
                <a:moveTo>
                  <a:pt x="2514600" y="0"/>
                </a:moveTo>
                <a:lnTo>
                  <a:pt x="0" y="0"/>
                </a:lnTo>
                <a:lnTo>
                  <a:pt x="0" y="71627"/>
                </a:lnTo>
                <a:lnTo>
                  <a:pt x="2514600" y="71627"/>
                </a:lnTo>
                <a:lnTo>
                  <a:pt x="2514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057010" y="4450460"/>
            <a:ext cx="1409700" cy="71755"/>
          </a:xfrm>
          <a:custGeom>
            <a:avLst/>
            <a:gdLst/>
            <a:ahLst/>
            <a:cxnLst/>
            <a:rect l="l" t="t" r="r" b="b"/>
            <a:pathLst>
              <a:path w="1409700" h="71754">
                <a:moveTo>
                  <a:pt x="1409700" y="0"/>
                </a:moveTo>
                <a:lnTo>
                  <a:pt x="0" y="0"/>
                </a:lnTo>
                <a:lnTo>
                  <a:pt x="0" y="71627"/>
                </a:lnTo>
                <a:lnTo>
                  <a:pt x="1409700" y="71627"/>
                </a:lnTo>
                <a:lnTo>
                  <a:pt x="14097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53897" y="1457020"/>
            <a:ext cx="7530465" cy="4553585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1003300" marR="308610" indent="-685800">
              <a:lnSpc>
                <a:spcPts val="5830"/>
              </a:lnSpc>
              <a:spcBef>
                <a:spcPts val="835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9. A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daily</a:t>
            </a:r>
            <a:r>
              <a:rPr dirty="0" sz="5400" spc="-114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committing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 of our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life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54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God</a:t>
            </a:r>
            <a:endParaRPr sz="5400">
              <a:latin typeface="Arial"/>
              <a:cs typeface="Arial"/>
            </a:endParaRPr>
          </a:p>
          <a:p>
            <a:pPr algn="ctr" marL="12700" marR="5080">
              <a:lnSpc>
                <a:spcPts val="5830"/>
              </a:lnSpc>
              <a:spcBef>
                <a:spcPts val="10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be a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witness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54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Him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asking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54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help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5400">
              <a:latin typeface="Arial"/>
              <a:cs typeface="Arial"/>
            </a:endParaRPr>
          </a:p>
          <a:p>
            <a:pPr algn="ctr" marL="4445">
              <a:lnSpc>
                <a:spcPts val="5425"/>
              </a:lnSpc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is a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good</a:t>
            </a:r>
            <a:r>
              <a:rPr dirty="0" sz="54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way</a:t>
            </a:r>
            <a:endParaRPr sz="5400">
              <a:latin typeface="Arial"/>
              <a:cs typeface="Arial"/>
            </a:endParaRPr>
          </a:p>
          <a:p>
            <a:pPr algn="ctr" marL="3810">
              <a:lnSpc>
                <a:spcPts val="6155"/>
              </a:lnSpc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to start out each</a:t>
            </a:r>
            <a:r>
              <a:rPr dirty="0" sz="54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day.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6613" y="735837"/>
            <a:ext cx="5586730" cy="199517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R="144780">
              <a:lnSpc>
                <a:spcPts val="4685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Luke</a:t>
            </a:r>
            <a:r>
              <a:rPr dirty="0" sz="4000" spc="-10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9:23</a:t>
            </a:r>
            <a:endParaRPr sz="4000"/>
          </a:p>
          <a:p>
            <a:pPr marL="1183005" marR="5080" indent="-1170940">
              <a:lnSpc>
                <a:spcPts val="5180"/>
              </a:lnSpc>
              <a:spcBef>
                <a:spcPts val="540"/>
              </a:spcBef>
            </a:pPr>
            <a:r>
              <a:rPr dirty="0"/>
              <a:t>And He was</a:t>
            </a:r>
            <a:r>
              <a:rPr dirty="0" spc="-70"/>
              <a:t> </a:t>
            </a:r>
            <a:r>
              <a:rPr dirty="0"/>
              <a:t>saying  to </a:t>
            </a:r>
            <a:r>
              <a:rPr dirty="0" spc="-5"/>
              <a:t>them all,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4669" y="2632405"/>
            <a:ext cx="7829550" cy="3391535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marL="1405890" marR="1313180" indent="-85725">
              <a:lnSpc>
                <a:spcPts val="5180"/>
              </a:lnSpc>
              <a:spcBef>
                <a:spcPts val="75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“If </a:t>
            </a:r>
            <a:r>
              <a:rPr dirty="0" sz="4800" spc="-10" b="1">
                <a:solidFill>
                  <a:srgbClr val="FFFFFF"/>
                </a:solidFill>
                <a:latin typeface="Arial"/>
                <a:cs typeface="Arial"/>
              </a:rPr>
              <a:t>anyone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wishes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come after</a:t>
            </a:r>
            <a:r>
              <a:rPr dirty="0" sz="48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Me,</a:t>
            </a:r>
            <a:endParaRPr sz="4800">
              <a:latin typeface="Arial"/>
              <a:cs typeface="Arial"/>
            </a:endParaRPr>
          </a:p>
          <a:p>
            <a:pPr marL="12700" marR="5080" indent="697865">
              <a:lnSpc>
                <a:spcPts val="5180"/>
              </a:lnSpc>
              <a:spcBef>
                <a:spcPts val="10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he must deny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himself,  and take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up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his cross</a:t>
            </a:r>
            <a:r>
              <a:rPr dirty="0" sz="4800" spc="9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daily</a:t>
            </a:r>
            <a:endParaRPr sz="4800">
              <a:latin typeface="Arial"/>
              <a:cs typeface="Arial"/>
            </a:endParaRPr>
          </a:p>
          <a:p>
            <a:pPr marL="1658620">
              <a:lnSpc>
                <a:spcPts val="5115"/>
              </a:lnSpc>
              <a:tabLst>
                <a:tab pos="2912110" algn="l"/>
              </a:tabLst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and	follow</a:t>
            </a:r>
            <a:r>
              <a:rPr dirty="0" sz="4800" spc="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Me.”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7029" y="570203"/>
            <a:ext cx="8168640" cy="5682615"/>
          </a:xfrm>
          <a:prstGeom prst="rect">
            <a:avLst/>
          </a:prstGeom>
        </p:spPr>
        <p:txBody>
          <a:bodyPr wrap="square" lIns="0" tIns="177800" rIns="0" bIns="0" rtlCol="0" vert="horz">
            <a:spAutoFit/>
          </a:bodyPr>
          <a:lstStyle/>
          <a:p>
            <a:pPr algn="ctr" marR="149225">
              <a:lnSpc>
                <a:spcPct val="100000"/>
              </a:lnSpc>
              <a:spcBef>
                <a:spcPts val="1400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Romans</a:t>
            </a:r>
            <a:r>
              <a:rPr dirty="0" sz="4000" spc="-1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12:1</a:t>
            </a:r>
            <a:endParaRPr sz="4000">
              <a:latin typeface="Arial"/>
              <a:cs typeface="Arial"/>
            </a:endParaRPr>
          </a:p>
          <a:p>
            <a:pPr algn="ctr" marL="12700" marR="5080" indent="-635">
              <a:lnSpc>
                <a:spcPct val="90000"/>
              </a:lnSpc>
              <a:spcBef>
                <a:spcPts val="214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Therefore I urge you,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brethren, by the mercies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  God, to present your bodies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living and holy sacrifice,  acceptable to</a:t>
            </a:r>
            <a:r>
              <a:rPr dirty="0" sz="4800" spc="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God,</a:t>
            </a:r>
            <a:endParaRPr sz="4800">
              <a:latin typeface="Arial"/>
              <a:cs typeface="Arial"/>
            </a:endParaRPr>
          </a:p>
          <a:p>
            <a:pPr algn="ctr" marL="861694" marR="855344">
              <a:lnSpc>
                <a:spcPts val="5190"/>
              </a:lnSpc>
              <a:spcBef>
                <a:spcPts val="70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which is</a:t>
            </a:r>
            <a:r>
              <a:rPr dirty="0" sz="4800" spc="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dirty="0" sz="4800" spc="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spiritual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service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4800" spc="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worship.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80310" y="1237869"/>
            <a:ext cx="3619500" cy="71755"/>
          </a:xfrm>
          <a:custGeom>
            <a:avLst/>
            <a:gdLst/>
            <a:ahLst/>
            <a:cxnLst/>
            <a:rect l="l" t="t" r="r" b="b"/>
            <a:pathLst>
              <a:path w="3619500" h="71755">
                <a:moveTo>
                  <a:pt x="3619500" y="0"/>
                </a:moveTo>
                <a:lnTo>
                  <a:pt x="0" y="0"/>
                </a:lnTo>
                <a:lnTo>
                  <a:pt x="0" y="71627"/>
                </a:lnTo>
                <a:lnTo>
                  <a:pt x="3619500" y="71627"/>
                </a:lnTo>
                <a:lnTo>
                  <a:pt x="36195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90423" y="2719197"/>
            <a:ext cx="2667000" cy="71755"/>
          </a:xfrm>
          <a:custGeom>
            <a:avLst/>
            <a:gdLst/>
            <a:ahLst/>
            <a:cxnLst/>
            <a:rect l="l" t="t" r="r" b="b"/>
            <a:pathLst>
              <a:path w="2667000" h="71755">
                <a:moveTo>
                  <a:pt x="2667000" y="0"/>
                </a:moveTo>
                <a:lnTo>
                  <a:pt x="0" y="0"/>
                </a:lnTo>
                <a:lnTo>
                  <a:pt x="0" y="71627"/>
                </a:lnTo>
                <a:lnTo>
                  <a:pt x="2667000" y="71627"/>
                </a:lnTo>
                <a:lnTo>
                  <a:pt x="26670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80923" y="4941189"/>
            <a:ext cx="3162300" cy="71755"/>
          </a:xfrm>
          <a:custGeom>
            <a:avLst/>
            <a:gdLst/>
            <a:ahLst/>
            <a:cxnLst/>
            <a:rect l="l" t="t" r="r" b="b"/>
            <a:pathLst>
              <a:path w="3162300" h="71754">
                <a:moveTo>
                  <a:pt x="3162300" y="0"/>
                </a:moveTo>
                <a:lnTo>
                  <a:pt x="0" y="0"/>
                </a:lnTo>
                <a:lnTo>
                  <a:pt x="0" y="71627"/>
                </a:lnTo>
                <a:lnTo>
                  <a:pt x="3162300" y="71627"/>
                </a:lnTo>
                <a:lnTo>
                  <a:pt x="31623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77697" y="466471"/>
            <a:ext cx="7684770" cy="6034405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736600" marR="252729" indent="-475615">
              <a:lnSpc>
                <a:spcPts val="5830"/>
              </a:lnSpc>
              <a:spcBef>
                <a:spcPts val="83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10.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Successful</a:t>
            </a:r>
            <a:r>
              <a:rPr dirty="0" sz="5400" spc="-6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people  have learned that</a:t>
            </a:r>
            <a:r>
              <a:rPr dirty="0" sz="54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5400">
              <a:latin typeface="Arial"/>
              <a:cs typeface="Arial"/>
            </a:endParaRPr>
          </a:p>
          <a:p>
            <a:pPr algn="ctr">
              <a:lnSpc>
                <a:spcPts val="5425"/>
              </a:lnSpc>
            </a:pP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strategy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is a major</a:t>
            </a:r>
            <a:r>
              <a:rPr dirty="0" sz="54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help</a:t>
            </a:r>
            <a:endParaRPr sz="5400">
              <a:latin typeface="Arial"/>
              <a:cs typeface="Arial"/>
            </a:endParaRPr>
          </a:p>
          <a:p>
            <a:pPr algn="ctr" marL="70485" marR="59055" indent="-3175">
              <a:lnSpc>
                <a:spcPct val="90000"/>
              </a:lnSpc>
              <a:spcBef>
                <a:spcPts val="325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accomplishing  things that are 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important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but difficult,  especially if you are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working at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as a</a:t>
            </a:r>
            <a:r>
              <a:rPr dirty="0" sz="54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team.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83258" y="4259960"/>
            <a:ext cx="1422400" cy="64135"/>
          </a:xfrm>
          <a:custGeom>
            <a:avLst/>
            <a:gdLst/>
            <a:ahLst/>
            <a:cxnLst/>
            <a:rect l="l" t="t" r="r" b="b"/>
            <a:pathLst>
              <a:path w="1422400" h="64135">
                <a:moveTo>
                  <a:pt x="1421892" y="0"/>
                </a:moveTo>
                <a:lnTo>
                  <a:pt x="0" y="0"/>
                </a:lnTo>
                <a:lnTo>
                  <a:pt x="0" y="64007"/>
                </a:lnTo>
                <a:lnTo>
                  <a:pt x="1421892" y="64007"/>
                </a:lnTo>
                <a:lnTo>
                  <a:pt x="142189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267834" y="4259960"/>
            <a:ext cx="1929764" cy="64135"/>
          </a:xfrm>
          <a:custGeom>
            <a:avLst/>
            <a:gdLst/>
            <a:ahLst/>
            <a:cxnLst/>
            <a:rect l="l" t="t" r="r" b="b"/>
            <a:pathLst>
              <a:path w="1929764" h="64135">
                <a:moveTo>
                  <a:pt x="1929384" y="0"/>
                </a:moveTo>
                <a:lnTo>
                  <a:pt x="0" y="0"/>
                </a:lnTo>
                <a:lnTo>
                  <a:pt x="0" y="64007"/>
                </a:lnTo>
                <a:lnTo>
                  <a:pt x="1929384" y="64007"/>
                </a:lnTo>
                <a:lnTo>
                  <a:pt x="192938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72463" y="4918328"/>
            <a:ext cx="1286510" cy="64135"/>
          </a:xfrm>
          <a:custGeom>
            <a:avLst/>
            <a:gdLst/>
            <a:ahLst/>
            <a:cxnLst/>
            <a:rect l="l" t="t" r="r" b="b"/>
            <a:pathLst>
              <a:path w="1286510" h="64135">
                <a:moveTo>
                  <a:pt x="1286256" y="0"/>
                </a:moveTo>
                <a:lnTo>
                  <a:pt x="0" y="0"/>
                </a:lnTo>
                <a:lnTo>
                  <a:pt x="0" y="64008"/>
                </a:lnTo>
                <a:lnTo>
                  <a:pt x="1286256" y="64008"/>
                </a:lnTo>
                <a:lnTo>
                  <a:pt x="128625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928495" y="5576633"/>
            <a:ext cx="1793875" cy="64135"/>
          </a:xfrm>
          <a:custGeom>
            <a:avLst/>
            <a:gdLst/>
            <a:ahLst/>
            <a:cxnLst/>
            <a:rect l="l" t="t" r="r" b="b"/>
            <a:pathLst>
              <a:path w="1793875" h="64135">
                <a:moveTo>
                  <a:pt x="1793748" y="0"/>
                </a:moveTo>
                <a:lnTo>
                  <a:pt x="0" y="0"/>
                </a:lnTo>
                <a:lnTo>
                  <a:pt x="0" y="64007"/>
                </a:lnTo>
                <a:lnTo>
                  <a:pt x="1793748" y="64007"/>
                </a:lnTo>
                <a:lnTo>
                  <a:pt x="179374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877434" y="5576633"/>
            <a:ext cx="2167255" cy="64135"/>
          </a:xfrm>
          <a:custGeom>
            <a:avLst/>
            <a:gdLst/>
            <a:ahLst/>
            <a:cxnLst/>
            <a:rect l="l" t="t" r="r" b="b"/>
            <a:pathLst>
              <a:path w="2167254" h="64135">
                <a:moveTo>
                  <a:pt x="2167128" y="0"/>
                </a:moveTo>
                <a:lnTo>
                  <a:pt x="0" y="0"/>
                </a:lnTo>
                <a:lnTo>
                  <a:pt x="0" y="64007"/>
                </a:lnTo>
                <a:lnTo>
                  <a:pt x="2167128" y="64007"/>
                </a:lnTo>
                <a:lnTo>
                  <a:pt x="216712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96341" y="923671"/>
            <a:ext cx="8353425" cy="4725035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1379855" marR="5080" indent="-1367790">
              <a:lnSpc>
                <a:spcPts val="5320"/>
              </a:lnSpc>
              <a:spcBef>
                <a:spcPts val="640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11.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First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most important  step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in the</a:t>
            </a:r>
            <a:r>
              <a:rPr dirty="0" sz="4800" spc="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strategy</a:t>
            </a:r>
            <a:endParaRPr sz="4800">
              <a:latin typeface="Arial"/>
              <a:cs typeface="Arial"/>
            </a:endParaRPr>
          </a:p>
          <a:p>
            <a:pPr marL="683260">
              <a:lnSpc>
                <a:spcPts val="4790"/>
              </a:lnSpc>
              <a:spcBef>
                <a:spcPts val="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identify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lost</a:t>
            </a:r>
            <a:r>
              <a:rPr dirty="0" sz="4800" spc="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people</a:t>
            </a:r>
            <a:endParaRPr sz="4800">
              <a:latin typeface="Arial"/>
              <a:cs typeface="Arial"/>
            </a:endParaRPr>
          </a:p>
          <a:p>
            <a:pPr marL="786765" marR="778510" indent="1354455">
              <a:lnSpc>
                <a:spcPts val="5180"/>
              </a:lnSpc>
              <a:spcBef>
                <a:spcPts val="36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you know and  </a:t>
            </a:r>
            <a:r>
              <a:rPr dirty="0" sz="4800" spc="-5" b="1">
                <a:solidFill>
                  <a:srgbClr val="FFFF00"/>
                </a:solidFill>
                <a:latin typeface="Arial"/>
                <a:cs typeface="Arial"/>
              </a:rPr>
              <a:t>write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their </a:t>
            </a:r>
            <a:r>
              <a:rPr dirty="0" sz="4800" spc="-5" b="1">
                <a:solidFill>
                  <a:srgbClr val="FFFF00"/>
                </a:solidFill>
                <a:latin typeface="Arial"/>
                <a:cs typeface="Arial"/>
              </a:rPr>
              <a:t>names</a:t>
            </a:r>
            <a:r>
              <a:rPr dirty="0" sz="4800" spc="1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down</a:t>
            </a:r>
            <a:endParaRPr sz="4800">
              <a:latin typeface="Arial"/>
              <a:cs typeface="Arial"/>
            </a:endParaRPr>
          </a:p>
          <a:p>
            <a:pPr marL="1227455" marR="17780" indent="-1205865">
              <a:lnSpc>
                <a:spcPts val="5180"/>
              </a:lnSpc>
              <a:spcBef>
                <a:spcPts val="10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4800" spc="-5" b="1">
                <a:solidFill>
                  <a:srgbClr val="FFFF00"/>
                </a:solidFill>
                <a:latin typeface="Arial"/>
                <a:cs typeface="Arial"/>
              </a:rPr>
              <a:t>pray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for them every day.  “</a:t>
            </a:r>
            <a:r>
              <a:rPr dirty="0" sz="4800" spc="-5" b="1">
                <a:solidFill>
                  <a:srgbClr val="FFFF00"/>
                </a:solidFill>
                <a:latin typeface="Arial"/>
                <a:cs typeface="Arial"/>
              </a:rPr>
              <a:t>Seven </a:t>
            </a:r>
            <a:r>
              <a:rPr dirty="0" sz="4800" b="1">
                <a:solidFill>
                  <a:srgbClr val="FFFF00"/>
                </a:solidFill>
                <a:latin typeface="Arial"/>
                <a:cs typeface="Arial"/>
              </a:rPr>
              <a:t>for</a:t>
            </a:r>
            <a:r>
              <a:rPr dirty="0" sz="4800" spc="1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00"/>
                </a:solidFill>
                <a:latin typeface="Arial"/>
                <a:cs typeface="Arial"/>
              </a:rPr>
              <a:t>Heaven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.”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61997" y="735837"/>
            <a:ext cx="462153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Philippians</a:t>
            </a:r>
            <a:r>
              <a:rPr dirty="0" sz="4000" spc="-3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10" b="1">
                <a:solidFill>
                  <a:srgbClr val="FFFF00"/>
                </a:solidFill>
                <a:latin typeface="Arial"/>
                <a:cs typeface="Arial"/>
              </a:rPr>
              <a:t>3:20-21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ts val="6155"/>
              </a:lnSpc>
              <a:spcBef>
                <a:spcPts val="100"/>
              </a:spcBef>
            </a:pPr>
            <a:r>
              <a:rPr dirty="0" sz="5400"/>
              <a:t>For our</a:t>
            </a:r>
            <a:r>
              <a:rPr dirty="0" sz="5400" spc="-25"/>
              <a:t> </a:t>
            </a:r>
            <a:r>
              <a:rPr dirty="0" sz="5400"/>
              <a:t>citizenship</a:t>
            </a:r>
            <a:endParaRPr sz="5400"/>
          </a:p>
          <a:p>
            <a:pPr algn="ctr" marL="12700" marR="5080">
              <a:lnSpc>
                <a:spcPts val="5830"/>
              </a:lnSpc>
              <a:spcBef>
                <a:spcPts val="414"/>
              </a:spcBef>
            </a:pPr>
            <a:r>
              <a:rPr dirty="0" sz="5400"/>
              <a:t>is in heaven, from</a:t>
            </a:r>
            <a:r>
              <a:rPr dirty="0" sz="5400" spc="-100"/>
              <a:t> </a:t>
            </a:r>
            <a:r>
              <a:rPr dirty="0" sz="5400"/>
              <a:t>which  </a:t>
            </a:r>
            <a:r>
              <a:rPr dirty="0" sz="5400" spc="-5"/>
              <a:t>also we eagerly</a:t>
            </a:r>
            <a:r>
              <a:rPr dirty="0" sz="5400" spc="-10"/>
              <a:t> </a:t>
            </a:r>
            <a:r>
              <a:rPr dirty="0" sz="5400"/>
              <a:t>wait</a:t>
            </a:r>
            <a:endParaRPr sz="5400"/>
          </a:p>
        </p:txBody>
      </p:sp>
      <p:sp>
        <p:nvSpPr>
          <p:cNvPr id="4" name="object 4"/>
          <p:cNvSpPr txBox="1"/>
          <p:nvPr/>
        </p:nvSpPr>
        <p:spPr>
          <a:xfrm>
            <a:off x="1016914" y="3755847"/>
            <a:ext cx="7265670" cy="15894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6155"/>
              </a:lnSpc>
              <a:spcBef>
                <a:spcPts val="100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for a</a:t>
            </a:r>
            <a:r>
              <a:rPr dirty="0" sz="54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Savior,</a:t>
            </a:r>
            <a:endParaRPr sz="5400">
              <a:latin typeface="Arial"/>
              <a:cs typeface="Arial"/>
            </a:endParaRPr>
          </a:p>
          <a:p>
            <a:pPr algn="ctr">
              <a:lnSpc>
                <a:spcPts val="6155"/>
              </a:lnSpc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Lord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Jesus</a:t>
            </a:r>
            <a:r>
              <a:rPr dirty="0" sz="54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Christ.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18910" y="4145660"/>
            <a:ext cx="1409700" cy="71755"/>
          </a:xfrm>
          <a:custGeom>
            <a:avLst/>
            <a:gdLst/>
            <a:ahLst/>
            <a:cxnLst/>
            <a:rect l="l" t="t" r="r" b="b"/>
            <a:pathLst>
              <a:path w="1409700" h="71754">
                <a:moveTo>
                  <a:pt x="1409700" y="0"/>
                </a:moveTo>
                <a:lnTo>
                  <a:pt x="0" y="0"/>
                </a:lnTo>
                <a:lnTo>
                  <a:pt x="0" y="71627"/>
                </a:lnTo>
                <a:lnTo>
                  <a:pt x="1409700" y="71627"/>
                </a:lnTo>
                <a:lnTo>
                  <a:pt x="14097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998598" y="4886325"/>
            <a:ext cx="1524000" cy="71755"/>
          </a:xfrm>
          <a:custGeom>
            <a:avLst/>
            <a:gdLst/>
            <a:ahLst/>
            <a:cxnLst/>
            <a:rect l="l" t="t" r="r" b="b"/>
            <a:pathLst>
              <a:path w="1524000" h="71754">
                <a:moveTo>
                  <a:pt x="1524000" y="0"/>
                </a:moveTo>
                <a:lnTo>
                  <a:pt x="0" y="0"/>
                </a:lnTo>
                <a:lnTo>
                  <a:pt x="0" y="71627"/>
                </a:lnTo>
                <a:lnTo>
                  <a:pt x="1524000" y="71627"/>
                </a:lnTo>
                <a:lnTo>
                  <a:pt x="15240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56810" y="5626925"/>
            <a:ext cx="1485900" cy="71755"/>
          </a:xfrm>
          <a:custGeom>
            <a:avLst/>
            <a:gdLst/>
            <a:ahLst/>
            <a:cxnLst/>
            <a:rect l="l" t="t" r="r" b="b"/>
            <a:pathLst>
              <a:path w="1485900" h="71754">
                <a:moveTo>
                  <a:pt x="1485900" y="0"/>
                </a:moveTo>
                <a:lnTo>
                  <a:pt x="0" y="0"/>
                </a:lnTo>
                <a:lnTo>
                  <a:pt x="0" y="71628"/>
                </a:lnTo>
                <a:lnTo>
                  <a:pt x="1485900" y="71628"/>
                </a:lnTo>
                <a:lnTo>
                  <a:pt x="14859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33210" y="5626925"/>
            <a:ext cx="1752600" cy="71755"/>
          </a:xfrm>
          <a:custGeom>
            <a:avLst/>
            <a:gdLst/>
            <a:ahLst/>
            <a:cxnLst/>
            <a:rect l="l" t="t" r="r" b="b"/>
            <a:pathLst>
              <a:path w="1752600" h="71754">
                <a:moveTo>
                  <a:pt x="1752600" y="0"/>
                </a:moveTo>
                <a:lnTo>
                  <a:pt x="0" y="0"/>
                </a:lnTo>
                <a:lnTo>
                  <a:pt x="0" y="71628"/>
                </a:lnTo>
                <a:lnTo>
                  <a:pt x="1752600" y="71628"/>
                </a:lnTo>
                <a:lnTo>
                  <a:pt x="1752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59409" y="1152220"/>
            <a:ext cx="7725409" cy="4552950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279400" marR="5080" indent="-267335">
              <a:lnSpc>
                <a:spcPts val="5830"/>
              </a:lnSpc>
              <a:spcBef>
                <a:spcPts val="835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12. God knew we</a:t>
            </a:r>
            <a:r>
              <a:rPr dirty="0" sz="5400" spc="-9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would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be weak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when it</a:t>
            </a:r>
            <a:r>
              <a:rPr dirty="0" sz="54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came</a:t>
            </a:r>
            <a:endParaRPr sz="5400">
              <a:latin typeface="Arial"/>
              <a:cs typeface="Arial"/>
            </a:endParaRPr>
          </a:p>
          <a:p>
            <a:pPr marL="660400" marR="656590" indent="589280">
              <a:lnSpc>
                <a:spcPts val="5830"/>
              </a:lnSpc>
              <a:spcBef>
                <a:spcPts val="10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to doing our job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so He gave us</a:t>
            </a:r>
            <a:r>
              <a:rPr dirty="0" sz="5400" spc="-7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help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5400">
              <a:latin typeface="Arial"/>
              <a:cs typeface="Arial"/>
            </a:endParaRPr>
          </a:p>
          <a:p>
            <a:pPr marL="203200" marR="199390" indent="17780">
              <a:lnSpc>
                <a:spcPts val="5830"/>
              </a:lnSpc>
              <a:spcBef>
                <a:spcPts val="5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third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person of the  Trinity, the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Holy</a:t>
            </a:r>
            <a:r>
              <a:rPr dirty="0" sz="5400" spc="-12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Spirit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1494" y="735837"/>
            <a:ext cx="200152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Acts</a:t>
            </a:r>
            <a:r>
              <a:rPr dirty="0" sz="4000" spc="-70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1:8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50849" y="1543888"/>
            <a:ext cx="7997825" cy="2733040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algn="ctr" marL="12700" marR="5080">
              <a:lnSpc>
                <a:spcPts val="5180"/>
              </a:lnSpc>
              <a:spcBef>
                <a:spcPts val="75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“But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will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receive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power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when the Holy</a:t>
            </a:r>
            <a:r>
              <a:rPr dirty="0" sz="4800" spc="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Spirit</a:t>
            </a:r>
            <a:endParaRPr sz="4800">
              <a:latin typeface="Arial"/>
              <a:cs typeface="Arial"/>
            </a:endParaRPr>
          </a:p>
          <a:p>
            <a:pPr algn="ctr" marL="181610" marR="175895" indent="1905">
              <a:lnSpc>
                <a:spcPts val="5180"/>
              </a:lnSpc>
              <a:spcBef>
                <a:spcPts val="1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has come upon you; and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you shall be My</a:t>
            </a:r>
            <a:r>
              <a:rPr dirty="0" sz="4800" spc="7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witnesses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1494" y="735837"/>
            <a:ext cx="200152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Acts</a:t>
            </a:r>
            <a:r>
              <a:rPr dirty="0" sz="4000" spc="-70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1:8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803554" y="1543888"/>
            <a:ext cx="7693659" cy="273304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>
              <a:lnSpc>
                <a:spcPct val="90000"/>
              </a:lnSpc>
              <a:spcBef>
                <a:spcPts val="67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“both in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Jerusalem, and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in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all Judea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Samaria,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even to the remotest  part of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earth.”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79798" y="2761869"/>
            <a:ext cx="1485900" cy="71755"/>
          </a:xfrm>
          <a:custGeom>
            <a:avLst/>
            <a:gdLst/>
            <a:ahLst/>
            <a:cxnLst/>
            <a:rect l="l" t="t" r="r" b="b"/>
            <a:pathLst>
              <a:path w="1485900" h="71755">
                <a:moveTo>
                  <a:pt x="1485900" y="0"/>
                </a:moveTo>
                <a:lnTo>
                  <a:pt x="0" y="0"/>
                </a:lnTo>
                <a:lnTo>
                  <a:pt x="0" y="71627"/>
                </a:lnTo>
                <a:lnTo>
                  <a:pt x="1485900" y="71627"/>
                </a:lnTo>
                <a:lnTo>
                  <a:pt x="14859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656198" y="2761869"/>
            <a:ext cx="1752600" cy="71755"/>
          </a:xfrm>
          <a:custGeom>
            <a:avLst/>
            <a:gdLst/>
            <a:ahLst/>
            <a:cxnLst/>
            <a:rect l="l" t="t" r="r" b="b"/>
            <a:pathLst>
              <a:path w="1752600" h="71755">
                <a:moveTo>
                  <a:pt x="1752600" y="0"/>
                </a:moveTo>
                <a:lnTo>
                  <a:pt x="0" y="0"/>
                </a:lnTo>
                <a:lnTo>
                  <a:pt x="0" y="71627"/>
                </a:lnTo>
                <a:lnTo>
                  <a:pt x="1752600" y="71627"/>
                </a:lnTo>
                <a:lnTo>
                  <a:pt x="1752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990723" y="4243196"/>
            <a:ext cx="2667000" cy="71755"/>
          </a:xfrm>
          <a:custGeom>
            <a:avLst/>
            <a:gdLst/>
            <a:ahLst/>
            <a:cxnLst/>
            <a:rect l="l" t="t" r="r" b="b"/>
            <a:pathLst>
              <a:path w="2667000" h="71754">
                <a:moveTo>
                  <a:pt x="2667000" y="0"/>
                </a:moveTo>
                <a:lnTo>
                  <a:pt x="0" y="0"/>
                </a:lnTo>
                <a:lnTo>
                  <a:pt x="0" y="71627"/>
                </a:lnTo>
                <a:lnTo>
                  <a:pt x="2667000" y="71627"/>
                </a:lnTo>
                <a:lnTo>
                  <a:pt x="26670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416177" y="1990725"/>
            <a:ext cx="6006465" cy="2330450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175385" marR="5080" indent="-1163320">
              <a:lnSpc>
                <a:spcPts val="5840"/>
              </a:lnSpc>
              <a:spcBef>
                <a:spcPts val="82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13.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Holy</a:t>
            </a:r>
            <a:r>
              <a:rPr dirty="0" sz="5400" spc="-8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Spirit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 will give</a:t>
            </a:r>
            <a:r>
              <a:rPr dirty="0" sz="54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us</a:t>
            </a:r>
            <a:endParaRPr sz="5400">
              <a:latin typeface="Arial"/>
              <a:cs typeface="Arial"/>
            </a:endParaRPr>
          </a:p>
          <a:p>
            <a:pPr marL="1574800">
              <a:lnSpc>
                <a:spcPts val="5740"/>
              </a:lnSpc>
            </a:pP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courage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31285" y="735837"/>
            <a:ext cx="228346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Acts</a:t>
            </a:r>
            <a:r>
              <a:rPr dirty="0" sz="4000" spc="-65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4:31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35609" y="1543888"/>
            <a:ext cx="8029575" cy="470852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 indent="1905">
              <a:lnSpc>
                <a:spcPct val="90000"/>
              </a:lnSpc>
              <a:spcBef>
                <a:spcPts val="67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when they had prayed,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place where they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had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gathered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together was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shaken,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they were all  filled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Holy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Spirit  and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began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speak the  word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 God with boldness.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79798" y="2304669"/>
            <a:ext cx="1485900" cy="71755"/>
          </a:xfrm>
          <a:custGeom>
            <a:avLst/>
            <a:gdLst/>
            <a:ahLst/>
            <a:cxnLst/>
            <a:rect l="l" t="t" r="r" b="b"/>
            <a:pathLst>
              <a:path w="1485900" h="71755">
                <a:moveTo>
                  <a:pt x="1485900" y="0"/>
                </a:moveTo>
                <a:lnTo>
                  <a:pt x="0" y="0"/>
                </a:lnTo>
                <a:lnTo>
                  <a:pt x="0" y="71627"/>
                </a:lnTo>
                <a:lnTo>
                  <a:pt x="1485900" y="71627"/>
                </a:lnTo>
                <a:lnTo>
                  <a:pt x="14859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656198" y="2304669"/>
            <a:ext cx="1752600" cy="71755"/>
          </a:xfrm>
          <a:custGeom>
            <a:avLst/>
            <a:gdLst/>
            <a:ahLst/>
            <a:cxnLst/>
            <a:rect l="l" t="t" r="r" b="b"/>
            <a:pathLst>
              <a:path w="1752600" h="71755">
                <a:moveTo>
                  <a:pt x="1752600" y="0"/>
                </a:moveTo>
                <a:lnTo>
                  <a:pt x="0" y="0"/>
                </a:lnTo>
                <a:lnTo>
                  <a:pt x="0" y="71627"/>
                </a:lnTo>
                <a:lnTo>
                  <a:pt x="1752600" y="71627"/>
                </a:lnTo>
                <a:lnTo>
                  <a:pt x="1752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66410" y="3045332"/>
            <a:ext cx="2552700" cy="71755"/>
          </a:xfrm>
          <a:custGeom>
            <a:avLst/>
            <a:gdLst/>
            <a:ahLst/>
            <a:cxnLst/>
            <a:rect l="l" t="t" r="r" b="b"/>
            <a:pathLst>
              <a:path w="2552700" h="71755">
                <a:moveTo>
                  <a:pt x="2552700" y="0"/>
                </a:moveTo>
                <a:lnTo>
                  <a:pt x="0" y="0"/>
                </a:lnTo>
                <a:lnTo>
                  <a:pt x="0" y="71627"/>
                </a:lnTo>
                <a:lnTo>
                  <a:pt x="2552700" y="71627"/>
                </a:lnTo>
                <a:lnTo>
                  <a:pt x="25527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094610" y="3785996"/>
            <a:ext cx="1143000" cy="71755"/>
          </a:xfrm>
          <a:custGeom>
            <a:avLst/>
            <a:gdLst/>
            <a:ahLst/>
            <a:cxnLst/>
            <a:rect l="l" t="t" r="r" b="b"/>
            <a:pathLst>
              <a:path w="1143000" h="71754">
                <a:moveTo>
                  <a:pt x="1143000" y="0"/>
                </a:moveTo>
                <a:lnTo>
                  <a:pt x="0" y="0"/>
                </a:lnTo>
                <a:lnTo>
                  <a:pt x="0" y="71627"/>
                </a:lnTo>
                <a:lnTo>
                  <a:pt x="1143000" y="71627"/>
                </a:lnTo>
                <a:lnTo>
                  <a:pt x="11430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97102" y="1533220"/>
            <a:ext cx="6846570" cy="4553585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marL="222885" marR="213995" indent="208279">
              <a:lnSpc>
                <a:spcPct val="90000"/>
              </a:lnSpc>
              <a:spcBef>
                <a:spcPts val="750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14. The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Holy Spirit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 will give us</a:t>
            </a:r>
            <a:r>
              <a:rPr dirty="0" sz="5400" spc="-1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wisdom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 to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say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just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5400" spc="-8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right</a:t>
            </a:r>
            <a:endParaRPr sz="5400">
              <a:latin typeface="Arial"/>
              <a:cs typeface="Arial"/>
            </a:endParaRPr>
          </a:p>
          <a:p>
            <a:pPr algn="ctr" marL="12065" marR="5080">
              <a:lnSpc>
                <a:spcPct val="90000"/>
              </a:lnSpc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thing at just the</a:t>
            </a:r>
            <a:r>
              <a:rPr dirty="0" sz="5400" spc="-8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right  time,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not too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much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or not too</a:t>
            </a:r>
            <a:r>
              <a:rPr dirty="0" sz="54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little.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7029" y="182361"/>
            <a:ext cx="8164830" cy="6271260"/>
          </a:xfrm>
          <a:prstGeom prst="rect">
            <a:avLst/>
          </a:prstGeom>
        </p:spPr>
        <p:txBody>
          <a:bodyPr wrap="square" lIns="0" tIns="146685" rIns="0" bIns="0" rtlCol="0" vert="horz">
            <a:spAutoFit/>
          </a:bodyPr>
          <a:lstStyle/>
          <a:p>
            <a:pPr algn="ctr" marR="144780">
              <a:lnSpc>
                <a:spcPct val="100000"/>
              </a:lnSpc>
              <a:spcBef>
                <a:spcPts val="115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Mark</a:t>
            </a:r>
            <a:r>
              <a:rPr dirty="0" sz="4000" spc="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13:11</a:t>
            </a:r>
            <a:endParaRPr sz="4000">
              <a:latin typeface="Arial"/>
              <a:cs typeface="Arial"/>
            </a:endParaRPr>
          </a:p>
          <a:p>
            <a:pPr algn="ctr" marL="200025" marR="192405">
              <a:lnSpc>
                <a:spcPct val="90000"/>
              </a:lnSpc>
              <a:spcBef>
                <a:spcPts val="1839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“When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they arrest you and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hand you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over,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do not  worry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beforehand about  what you are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4800" spc="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say,</a:t>
            </a:r>
            <a:endParaRPr sz="4800">
              <a:latin typeface="Arial"/>
              <a:cs typeface="Arial"/>
            </a:endParaRPr>
          </a:p>
          <a:p>
            <a:pPr algn="ctr" marL="12700" marR="5080" indent="3175">
              <a:lnSpc>
                <a:spcPct val="90000"/>
              </a:lnSpc>
              <a:spcBef>
                <a:spcPts val="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but say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whatever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is given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you in that hour; for it is not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you who speak, but it</a:t>
            </a:r>
            <a:r>
              <a:rPr dirty="0" sz="48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is</a:t>
            </a:r>
            <a:endParaRPr sz="4800">
              <a:latin typeface="Arial"/>
              <a:cs typeface="Arial"/>
            </a:endParaRPr>
          </a:p>
          <a:p>
            <a:pPr algn="ctr">
              <a:lnSpc>
                <a:spcPts val="5185"/>
              </a:lnSpc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Holy</a:t>
            </a:r>
            <a:r>
              <a:rPr dirty="0" sz="4800" spc="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Spirit.”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9766" y="468833"/>
            <a:ext cx="374650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Exodus</a:t>
            </a:r>
            <a:r>
              <a:rPr dirty="0" sz="4000" spc="-90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4:10-12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05485" y="1239088"/>
            <a:ext cx="8335645" cy="5367020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marL="317500" marR="306705" indent="473709">
              <a:lnSpc>
                <a:spcPts val="5180"/>
              </a:lnSpc>
              <a:spcBef>
                <a:spcPts val="75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Then Moses said to the  Lord, “Please, Lord, I</a:t>
            </a:r>
            <a:r>
              <a:rPr dirty="0" sz="48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have</a:t>
            </a:r>
            <a:endParaRPr sz="4800">
              <a:latin typeface="Arial"/>
              <a:cs typeface="Arial"/>
            </a:endParaRPr>
          </a:p>
          <a:p>
            <a:pPr algn="ctr" marL="12700" marR="5080">
              <a:lnSpc>
                <a:spcPts val="5180"/>
              </a:lnSpc>
              <a:spcBef>
                <a:spcPts val="1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never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been eloquent,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neither  recently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nor in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time</a:t>
            </a:r>
            <a:r>
              <a:rPr dirty="0" sz="4800" spc="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past,</a:t>
            </a:r>
            <a:endParaRPr sz="4800">
              <a:latin typeface="Arial"/>
              <a:cs typeface="Arial"/>
            </a:endParaRPr>
          </a:p>
          <a:p>
            <a:pPr algn="ctr" marL="215265" marR="207645">
              <a:lnSpc>
                <a:spcPts val="5180"/>
              </a:lnSpc>
              <a:spcBef>
                <a:spcPts val="10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nor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since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You have spoken  to Your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servant;</a:t>
            </a:r>
            <a:endParaRPr sz="4800">
              <a:latin typeface="Arial"/>
              <a:cs typeface="Arial"/>
            </a:endParaRPr>
          </a:p>
          <a:p>
            <a:pPr algn="ctr" marL="794385" marR="786130">
              <a:lnSpc>
                <a:spcPts val="5180"/>
              </a:lnSpc>
              <a:spcBef>
                <a:spcPts val="10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for I am slow of</a:t>
            </a:r>
            <a:r>
              <a:rPr dirty="0" sz="4800" spc="-7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speech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and slow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48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tongue.”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9429" y="570203"/>
            <a:ext cx="7860030" cy="5023485"/>
          </a:xfrm>
          <a:prstGeom prst="rect">
            <a:avLst/>
          </a:prstGeom>
        </p:spPr>
        <p:txBody>
          <a:bodyPr wrap="square" lIns="0" tIns="177800" rIns="0" bIns="0" rtlCol="0" vert="horz">
            <a:spAutoFit/>
          </a:bodyPr>
          <a:lstStyle/>
          <a:p>
            <a:pPr algn="ctr" marR="144780">
              <a:lnSpc>
                <a:spcPct val="100000"/>
              </a:lnSpc>
              <a:spcBef>
                <a:spcPts val="1400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Exodus</a:t>
            </a:r>
            <a:r>
              <a:rPr dirty="0" sz="4000" spc="-10" b="1">
                <a:solidFill>
                  <a:srgbClr val="FFFF00"/>
                </a:solidFill>
                <a:latin typeface="Arial"/>
                <a:cs typeface="Arial"/>
              </a:rPr>
              <a:t> 4:10-12</a:t>
            </a:r>
            <a:endParaRPr sz="4000">
              <a:latin typeface="Arial"/>
              <a:cs typeface="Arial"/>
            </a:endParaRPr>
          </a:p>
          <a:p>
            <a:pPr algn="ctr" marL="12700" marR="5080" indent="635">
              <a:lnSpc>
                <a:spcPct val="90000"/>
              </a:lnSpc>
              <a:spcBef>
                <a:spcPts val="214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The Lord said to him,  “Who has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made man’s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mouth? Or who makes</a:t>
            </a:r>
            <a:r>
              <a:rPr dirty="0" sz="48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him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mute or deaf,</a:t>
            </a:r>
            <a:endParaRPr sz="4800">
              <a:latin typeface="Arial"/>
              <a:cs typeface="Arial"/>
            </a:endParaRPr>
          </a:p>
          <a:p>
            <a:pPr algn="ctr" marL="1097915" marR="1090930" indent="3810">
              <a:lnSpc>
                <a:spcPts val="5180"/>
              </a:lnSpc>
              <a:spcBef>
                <a:spcPts val="80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or seeing or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blind?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it not I,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48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Lord?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99766" y="735837"/>
            <a:ext cx="374650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Exodus</a:t>
            </a:r>
            <a:r>
              <a:rPr dirty="0" sz="4000" spc="-5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10" b="1">
                <a:solidFill>
                  <a:srgbClr val="FFFF00"/>
                </a:solidFill>
                <a:latin typeface="Arial"/>
                <a:cs typeface="Arial"/>
              </a:rPr>
              <a:t>4:10-12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61694" y="1772792"/>
            <a:ext cx="6976109" cy="2733040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algn="ctr" marL="1419225" marR="1412240">
              <a:lnSpc>
                <a:spcPts val="5180"/>
              </a:lnSpc>
              <a:spcBef>
                <a:spcPts val="75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“Now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then</a:t>
            </a:r>
            <a:r>
              <a:rPr dirty="0" sz="48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go,  and I, even</a:t>
            </a:r>
            <a:r>
              <a:rPr dirty="0" sz="48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I,</a:t>
            </a:r>
            <a:endParaRPr sz="4800">
              <a:latin typeface="Arial"/>
              <a:cs typeface="Arial"/>
            </a:endParaRPr>
          </a:p>
          <a:p>
            <a:pPr algn="ctr" marL="12065" marR="5080">
              <a:lnSpc>
                <a:spcPts val="5190"/>
              </a:lnSpc>
              <a:spcBef>
                <a:spcPts val="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will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dirty="0" sz="48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mouth,  and teach</a:t>
            </a:r>
            <a:r>
              <a:rPr dirty="0" sz="4800" spc="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you</a:t>
            </a:r>
            <a:endParaRPr sz="4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67052" y="4406900"/>
            <a:ext cx="616394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what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you are to</a:t>
            </a:r>
            <a:r>
              <a:rPr dirty="0" sz="48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say.”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9597" y="735837"/>
            <a:ext cx="8222615" cy="42500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147955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Philippians </a:t>
            </a:r>
            <a:r>
              <a:rPr dirty="0" sz="4000" spc="-10" b="1">
                <a:solidFill>
                  <a:srgbClr val="FFFF00"/>
                </a:solidFill>
                <a:latin typeface="Arial"/>
                <a:cs typeface="Arial"/>
              </a:rPr>
              <a:t>3:20-21</a:t>
            </a:r>
            <a:endParaRPr sz="4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450">
              <a:latin typeface="Arial"/>
              <a:cs typeface="Arial"/>
            </a:endParaRPr>
          </a:p>
          <a:p>
            <a:pPr algn="ctr" marL="12700" marR="5080" indent="-3175">
              <a:lnSpc>
                <a:spcPct val="90000"/>
              </a:lnSpc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Who will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transform the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body of our humble</a:t>
            </a:r>
            <a:r>
              <a:rPr dirty="0" sz="5400" spc="-8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state  into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conformity</a:t>
            </a:r>
            <a:r>
              <a:rPr dirty="0" sz="54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endParaRPr sz="5400">
              <a:latin typeface="Arial"/>
              <a:cs typeface="Arial"/>
            </a:endParaRPr>
          </a:p>
          <a:p>
            <a:pPr algn="ctr">
              <a:lnSpc>
                <a:spcPts val="5835"/>
              </a:lnSpc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body of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His</a:t>
            </a:r>
            <a:r>
              <a:rPr dirty="0" sz="54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glory.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82061" y="735837"/>
            <a:ext cx="358140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Jeremiah</a:t>
            </a:r>
            <a:r>
              <a:rPr dirty="0" sz="4000" spc="-3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10" b="1">
                <a:solidFill>
                  <a:srgbClr val="FFFF00"/>
                </a:solidFill>
                <a:latin typeface="Arial"/>
                <a:cs typeface="Arial"/>
              </a:rPr>
              <a:t>1:6-9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66469" y="1543888"/>
            <a:ext cx="6367780" cy="2733040"/>
          </a:xfrm>
          <a:prstGeom prst="rect"/>
        </p:spPr>
        <p:txBody>
          <a:bodyPr wrap="square" lIns="0" tIns="95885" rIns="0" bIns="0" rtlCol="0" vert="horz">
            <a:spAutoFit/>
          </a:bodyPr>
          <a:lstStyle/>
          <a:p>
            <a:pPr algn="ctr" marL="742315" marR="734060" indent="-635">
              <a:lnSpc>
                <a:spcPts val="5180"/>
              </a:lnSpc>
              <a:spcBef>
                <a:spcPts val="755"/>
              </a:spcBef>
            </a:pPr>
            <a:r>
              <a:rPr dirty="0"/>
              <a:t>Then I said,  “Alas, Lord</a:t>
            </a:r>
            <a:r>
              <a:rPr dirty="0" spc="-70"/>
              <a:t> </a:t>
            </a:r>
            <a:r>
              <a:rPr dirty="0"/>
              <a:t>God!</a:t>
            </a:r>
          </a:p>
          <a:p>
            <a:pPr algn="ctr" marL="12700" marR="5080">
              <a:lnSpc>
                <a:spcPts val="5180"/>
              </a:lnSpc>
              <a:spcBef>
                <a:spcPts val="15"/>
              </a:spcBef>
            </a:pPr>
            <a:r>
              <a:rPr dirty="0" spc="-5"/>
              <a:t>Behold, </a:t>
            </a:r>
            <a:r>
              <a:rPr dirty="0"/>
              <a:t>I do not know  how to </a:t>
            </a:r>
            <a:r>
              <a:rPr dirty="0" spc="-5"/>
              <a:t>speak,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12544" y="4178300"/>
            <a:ext cx="667385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because I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am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4800" spc="-10" b="1">
                <a:solidFill>
                  <a:srgbClr val="FFFFFF"/>
                </a:solidFill>
                <a:latin typeface="Arial"/>
                <a:cs typeface="Arial"/>
              </a:rPr>
              <a:t>youth.”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7321" y="570203"/>
            <a:ext cx="8065134" cy="5023485"/>
          </a:xfrm>
          <a:prstGeom prst="rect">
            <a:avLst/>
          </a:prstGeom>
        </p:spPr>
        <p:txBody>
          <a:bodyPr wrap="square" lIns="0" tIns="177800" rIns="0" bIns="0" rtlCol="0" vert="horz">
            <a:spAutoFit/>
          </a:bodyPr>
          <a:lstStyle/>
          <a:p>
            <a:pPr algn="ctr" marR="146050">
              <a:lnSpc>
                <a:spcPct val="100000"/>
              </a:lnSpc>
              <a:spcBef>
                <a:spcPts val="1400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Jeremiah</a:t>
            </a:r>
            <a:r>
              <a:rPr dirty="0" sz="4000" spc="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10" b="1">
                <a:solidFill>
                  <a:srgbClr val="FFFF00"/>
                </a:solidFill>
                <a:latin typeface="Arial"/>
                <a:cs typeface="Arial"/>
              </a:rPr>
              <a:t>1:6-9</a:t>
            </a:r>
            <a:endParaRPr sz="4000">
              <a:latin typeface="Arial"/>
              <a:cs typeface="Arial"/>
            </a:endParaRPr>
          </a:p>
          <a:p>
            <a:pPr algn="ctr" marL="80010" marR="68580" indent="-2540">
              <a:lnSpc>
                <a:spcPct val="90000"/>
              </a:lnSpc>
              <a:spcBef>
                <a:spcPts val="214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But the Lord said to me,  “Do not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say,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‘I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am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youth,’  because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everywhere I send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you, you shall</a:t>
            </a:r>
            <a:r>
              <a:rPr dirty="0" sz="4800" spc="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go,</a:t>
            </a:r>
            <a:endParaRPr sz="4800">
              <a:latin typeface="Arial"/>
              <a:cs typeface="Arial"/>
            </a:endParaRPr>
          </a:p>
          <a:p>
            <a:pPr algn="ctr" marL="12065" marR="5080">
              <a:lnSpc>
                <a:spcPts val="5180"/>
              </a:lnSpc>
              <a:spcBef>
                <a:spcPts val="80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and all that I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command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you,  you shall</a:t>
            </a:r>
            <a:r>
              <a:rPr dirty="0" sz="4800" spc="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speak.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82061" y="735837"/>
            <a:ext cx="358140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Jeremiah</a:t>
            </a:r>
            <a:r>
              <a:rPr dirty="0" sz="4000" spc="-3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10" b="1">
                <a:solidFill>
                  <a:srgbClr val="FFFF00"/>
                </a:solidFill>
                <a:latin typeface="Arial"/>
                <a:cs typeface="Arial"/>
              </a:rPr>
              <a:t>1:6-9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3793" y="1543888"/>
            <a:ext cx="8135620" cy="3391535"/>
          </a:xfrm>
          <a:prstGeom prst="rect"/>
        </p:spPr>
        <p:txBody>
          <a:bodyPr wrap="square" lIns="0" tIns="85725" rIns="0" bIns="0" rtlCol="0" vert="horz">
            <a:spAutoFit/>
          </a:bodyPr>
          <a:lstStyle/>
          <a:p>
            <a:pPr algn="ctr" marL="200025" marR="193675">
              <a:lnSpc>
                <a:spcPct val="90000"/>
              </a:lnSpc>
              <a:spcBef>
                <a:spcPts val="675"/>
              </a:spcBef>
              <a:tabLst>
                <a:tab pos="1927225" algn="l"/>
              </a:tabLst>
            </a:pPr>
            <a:r>
              <a:rPr dirty="0"/>
              <a:t>“Do not be </a:t>
            </a:r>
            <a:r>
              <a:rPr dirty="0" spc="-5"/>
              <a:t>afraid </a:t>
            </a:r>
            <a:r>
              <a:rPr dirty="0"/>
              <a:t>of </a:t>
            </a:r>
            <a:r>
              <a:rPr dirty="0" spc="-5"/>
              <a:t>them,  for </a:t>
            </a:r>
            <a:r>
              <a:rPr dirty="0"/>
              <a:t>I </a:t>
            </a:r>
            <a:r>
              <a:rPr dirty="0" spc="-5"/>
              <a:t>am </a:t>
            </a:r>
            <a:r>
              <a:rPr dirty="0"/>
              <a:t>with you to deliver  </a:t>
            </a:r>
            <a:r>
              <a:rPr dirty="0" spc="-5"/>
              <a:t>you,”	</a:t>
            </a:r>
            <a:r>
              <a:rPr dirty="0"/>
              <a:t>declares </a:t>
            </a:r>
            <a:r>
              <a:rPr dirty="0" spc="-5"/>
              <a:t>the</a:t>
            </a:r>
            <a:r>
              <a:rPr dirty="0" spc="20"/>
              <a:t> </a:t>
            </a:r>
            <a:r>
              <a:rPr dirty="0"/>
              <a:t>Lord.</a:t>
            </a:r>
          </a:p>
          <a:p>
            <a:pPr algn="ctr" marL="12065" marR="5080">
              <a:lnSpc>
                <a:spcPts val="5190"/>
              </a:lnSpc>
              <a:spcBef>
                <a:spcPts val="75"/>
              </a:spcBef>
            </a:pPr>
            <a:r>
              <a:rPr dirty="0" spc="-5"/>
              <a:t>Then the Lord stretched </a:t>
            </a:r>
            <a:r>
              <a:rPr dirty="0"/>
              <a:t>out  </a:t>
            </a:r>
            <a:r>
              <a:rPr dirty="0" spc="-5"/>
              <a:t>His </a:t>
            </a:r>
            <a:r>
              <a:rPr dirty="0"/>
              <a:t>hand and</a:t>
            </a:r>
            <a:r>
              <a:rPr dirty="0" spc="30"/>
              <a:t> </a:t>
            </a:r>
            <a:r>
              <a:rPr dirty="0"/>
              <a:t>touched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96005" y="4836667"/>
            <a:ext cx="310769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my</a:t>
            </a:r>
            <a:r>
              <a:rPr dirty="0" sz="4800" spc="-8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mouth,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82061" y="735837"/>
            <a:ext cx="358140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Jeremiah</a:t>
            </a:r>
            <a:r>
              <a:rPr dirty="0" sz="4000" spc="-3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10" b="1">
                <a:solidFill>
                  <a:srgbClr val="FFFF00"/>
                </a:solidFill>
                <a:latin typeface="Arial"/>
                <a:cs typeface="Arial"/>
              </a:rPr>
              <a:t>1:6-9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8062" y="2077592"/>
            <a:ext cx="7180580" cy="207454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>
              <a:lnSpc>
                <a:spcPct val="90000"/>
              </a:lnSpc>
              <a:spcBef>
                <a:spcPts val="67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And the Lord said to me,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“Behold, I have put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My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words in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dirty="0" sz="48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mouth.”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0765" y="697013"/>
            <a:ext cx="7582534" cy="5403215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algn="ctr" marL="83820">
              <a:lnSpc>
                <a:spcPct val="100000"/>
              </a:lnSpc>
              <a:spcBef>
                <a:spcPts val="400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Ephesians</a:t>
            </a:r>
            <a:r>
              <a:rPr dirty="0" sz="4000" spc="-1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6:19</a:t>
            </a:r>
            <a:endParaRPr sz="4000">
              <a:latin typeface="Arial"/>
              <a:cs typeface="Arial"/>
            </a:endParaRPr>
          </a:p>
          <a:p>
            <a:pPr algn="ctr" marL="421005" marR="410845">
              <a:lnSpc>
                <a:spcPct val="90000"/>
              </a:lnSpc>
              <a:spcBef>
                <a:spcPts val="944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pray on my</a:t>
            </a:r>
            <a:r>
              <a:rPr dirty="0" sz="48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behalf,  that utterance may be  given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me in the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opening of my mouth,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make</a:t>
            </a:r>
            <a:r>
              <a:rPr dirty="0" sz="48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known</a:t>
            </a:r>
            <a:endParaRPr sz="4800">
              <a:latin typeface="Arial"/>
              <a:cs typeface="Arial"/>
            </a:endParaRPr>
          </a:p>
          <a:p>
            <a:pPr algn="ctr" marL="3175">
              <a:lnSpc>
                <a:spcPts val="4895"/>
              </a:lnSpc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48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boldness</a:t>
            </a:r>
            <a:endParaRPr sz="4800">
              <a:latin typeface="Arial"/>
              <a:cs typeface="Arial"/>
            </a:endParaRPr>
          </a:p>
          <a:p>
            <a:pPr algn="ctr">
              <a:lnSpc>
                <a:spcPts val="5475"/>
              </a:lnSpc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the mystery of the</a:t>
            </a:r>
            <a:r>
              <a:rPr dirty="0" sz="48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gospel.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79798" y="2761869"/>
            <a:ext cx="1485900" cy="71755"/>
          </a:xfrm>
          <a:custGeom>
            <a:avLst/>
            <a:gdLst/>
            <a:ahLst/>
            <a:cxnLst/>
            <a:rect l="l" t="t" r="r" b="b"/>
            <a:pathLst>
              <a:path w="1485900" h="71755">
                <a:moveTo>
                  <a:pt x="1485900" y="0"/>
                </a:moveTo>
                <a:lnTo>
                  <a:pt x="0" y="0"/>
                </a:lnTo>
                <a:lnTo>
                  <a:pt x="0" y="71627"/>
                </a:lnTo>
                <a:lnTo>
                  <a:pt x="1485900" y="71627"/>
                </a:lnTo>
                <a:lnTo>
                  <a:pt x="14859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656198" y="2761869"/>
            <a:ext cx="1752600" cy="71755"/>
          </a:xfrm>
          <a:custGeom>
            <a:avLst/>
            <a:gdLst/>
            <a:ahLst/>
            <a:cxnLst/>
            <a:rect l="l" t="t" r="r" b="b"/>
            <a:pathLst>
              <a:path w="1752600" h="71755">
                <a:moveTo>
                  <a:pt x="1752600" y="0"/>
                </a:moveTo>
                <a:lnTo>
                  <a:pt x="0" y="0"/>
                </a:lnTo>
                <a:lnTo>
                  <a:pt x="0" y="71627"/>
                </a:lnTo>
                <a:lnTo>
                  <a:pt x="1752600" y="71627"/>
                </a:lnTo>
                <a:lnTo>
                  <a:pt x="1752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076323" y="4243196"/>
            <a:ext cx="4495800" cy="71755"/>
          </a:xfrm>
          <a:custGeom>
            <a:avLst/>
            <a:gdLst/>
            <a:ahLst/>
            <a:cxnLst/>
            <a:rect l="l" t="t" r="r" b="b"/>
            <a:pathLst>
              <a:path w="4495800" h="71754">
                <a:moveTo>
                  <a:pt x="4495800" y="0"/>
                </a:moveTo>
                <a:lnTo>
                  <a:pt x="0" y="0"/>
                </a:lnTo>
                <a:lnTo>
                  <a:pt x="0" y="71627"/>
                </a:lnTo>
                <a:lnTo>
                  <a:pt x="4495800" y="71627"/>
                </a:lnTo>
                <a:lnTo>
                  <a:pt x="44958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416177" y="1990725"/>
            <a:ext cx="6009640" cy="2330450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 marR="5080">
              <a:lnSpc>
                <a:spcPts val="5840"/>
              </a:lnSpc>
              <a:spcBef>
                <a:spcPts val="82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15.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Holy</a:t>
            </a:r>
            <a:r>
              <a:rPr dirty="0" sz="5400" spc="-8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Spirit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 will arrange</a:t>
            </a:r>
            <a:r>
              <a:rPr dirty="0" sz="5400" spc="-1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divine</a:t>
            </a:r>
            <a:endParaRPr sz="5400">
              <a:latin typeface="Arial"/>
              <a:cs typeface="Arial"/>
            </a:endParaRPr>
          </a:p>
          <a:p>
            <a:pPr marL="659765">
              <a:lnSpc>
                <a:spcPts val="5740"/>
              </a:lnSpc>
            </a:pP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appointments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8345" y="735837"/>
            <a:ext cx="3608704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Colossians</a:t>
            </a:r>
            <a:r>
              <a:rPr dirty="0" sz="4000" spc="-55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4:5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543229" rIns="0" bIns="0" rtlCol="0" vert="horz">
            <a:spAutoFit/>
          </a:bodyPr>
          <a:lstStyle/>
          <a:p>
            <a:pPr algn="ctr" marL="170180" marR="5080" indent="-635">
              <a:lnSpc>
                <a:spcPct val="90000"/>
              </a:lnSpc>
              <a:spcBef>
                <a:spcPts val="675"/>
              </a:spcBef>
            </a:pPr>
            <a:r>
              <a:rPr dirty="0" sz="4800" spc="-5"/>
              <a:t>Conduct </a:t>
            </a:r>
            <a:r>
              <a:rPr dirty="0" sz="4800"/>
              <a:t>yourselves with  wisdom toward</a:t>
            </a:r>
            <a:r>
              <a:rPr dirty="0" sz="4800" spc="-45"/>
              <a:t> </a:t>
            </a:r>
            <a:r>
              <a:rPr dirty="0" sz="4800"/>
              <a:t>outsiders,  </a:t>
            </a:r>
            <a:r>
              <a:rPr dirty="0" sz="4800" spc="-5"/>
              <a:t>making the</a:t>
            </a:r>
            <a:r>
              <a:rPr dirty="0" sz="4800" spc="35"/>
              <a:t> </a:t>
            </a:r>
            <a:r>
              <a:rPr dirty="0" sz="4800" spc="-5"/>
              <a:t>most</a:t>
            </a:r>
            <a:endParaRPr sz="4800"/>
          </a:p>
          <a:p>
            <a:pPr algn="ctr" marL="157480">
              <a:lnSpc>
                <a:spcPts val="5185"/>
              </a:lnSpc>
            </a:pPr>
            <a:r>
              <a:rPr dirty="0" sz="4800"/>
              <a:t>of the</a:t>
            </a:r>
            <a:r>
              <a:rPr dirty="0" sz="4800" spc="-10"/>
              <a:t> </a:t>
            </a:r>
            <a:r>
              <a:rPr dirty="0" sz="4800"/>
              <a:t>opportunity.</a:t>
            </a:r>
            <a:endParaRPr sz="48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90010" y="3502533"/>
            <a:ext cx="2362200" cy="71755"/>
          </a:xfrm>
          <a:custGeom>
            <a:avLst/>
            <a:gdLst/>
            <a:ahLst/>
            <a:cxnLst/>
            <a:rect l="l" t="t" r="r" b="b"/>
            <a:pathLst>
              <a:path w="2362200" h="71754">
                <a:moveTo>
                  <a:pt x="2362200" y="0"/>
                </a:moveTo>
                <a:lnTo>
                  <a:pt x="0" y="0"/>
                </a:lnTo>
                <a:lnTo>
                  <a:pt x="0" y="71627"/>
                </a:lnTo>
                <a:lnTo>
                  <a:pt x="2362200" y="71627"/>
                </a:lnTo>
                <a:lnTo>
                  <a:pt x="23622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293998" y="4243196"/>
            <a:ext cx="1828800" cy="71755"/>
          </a:xfrm>
          <a:custGeom>
            <a:avLst/>
            <a:gdLst/>
            <a:ahLst/>
            <a:cxnLst/>
            <a:rect l="l" t="t" r="r" b="b"/>
            <a:pathLst>
              <a:path w="1828800" h="71754">
                <a:moveTo>
                  <a:pt x="1828800" y="0"/>
                </a:moveTo>
                <a:lnTo>
                  <a:pt x="0" y="0"/>
                </a:lnTo>
                <a:lnTo>
                  <a:pt x="0" y="71627"/>
                </a:lnTo>
                <a:lnTo>
                  <a:pt x="1828800" y="71627"/>
                </a:lnTo>
                <a:lnTo>
                  <a:pt x="18288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85210" y="4983860"/>
            <a:ext cx="4495800" cy="71755"/>
          </a:xfrm>
          <a:custGeom>
            <a:avLst/>
            <a:gdLst/>
            <a:ahLst/>
            <a:cxnLst/>
            <a:rect l="l" t="t" r="r" b="b"/>
            <a:pathLst>
              <a:path w="4495800" h="71754">
                <a:moveTo>
                  <a:pt x="4495800" y="0"/>
                </a:moveTo>
                <a:lnTo>
                  <a:pt x="0" y="0"/>
                </a:lnTo>
                <a:lnTo>
                  <a:pt x="0" y="71627"/>
                </a:lnTo>
                <a:lnTo>
                  <a:pt x="4495800" y="71627"/>
                </a:lnTo>
                <a:lnTo>
                  <a:pt x="44958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55014" y="1990725"/>
            <a:ext cx="6731000" cy="307149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040765" marR="365760" indent="-668020">
              <a:lnSpc>
                <a:spcPts val="5840"/>
              </a:lnSpc>
              <a:spcBef>
                <a:spcPts val="82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16.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Holy</a:t>
            </a:r>
            <a:r>
              <a:rPr dirty="0" sz="54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Spirit  will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prompt</a:t>
            </a:r>
            <a:r>
              <a:rPr dirty="0" sz="5400" spc="-6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us</a:t>
            </a:r>
            <a:endParaRPr sz="5400">
              <a:latin typeface="Arial"/>
              <a:cs typeface="Arial"/>
            </a:endParaRPr>
          </a:p>
          <a:p>
            <a:pPr algn="ctr">
              <a:lnSpc>
                <a:spcPts val="5415"/>
              </a:lnSpc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guide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us</a:t>
            </a:r>
            <a:r>
              <a:rPr dirty="0" sz="54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endParaRPr sz="5400">
              <a:latin typeface="Arial"/>
              <a:cs typeface="Arial"/>
            </a:endParaRPr>
          </a:p>
          <a:p>
            <a:pPr algn="ctr">
              <a:lnSpc>
                <a:spcPts val="6155"/>
              </a:lnSpc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those</a:t>
            </a:r>
            <a:r>
              <a:rPr dirty="0" sz="5400" spc="-8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appointments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4001" y="735837"/>
            <a:ext cx="301688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Acts</a:t>
            </a:r>
            <a:r>
              <a:rPr dirty="0" sz="4000" spc="-6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8:28-29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24534" y="1543888"/>
            <a:ext cx="7251700" cy="2074545"/>
          </a:xfrm>
          <a:prstGeom prst="rect"/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 indent="1270">
              <a:lnSpc>
                <a:spcPct val="90000"/>
              </a:lnSpc>
              <a:spcBef>
                <a:spcPts val="675"/>
              </a:spcBef>
            </a:pPr>
            <a:r>
              <a:rPr dirty="0"/>
              <a:t>And he was returning  </a:t>
            </a:r>
            <a:r>
              <a:rPr dirty="0" spc="-5"/>
              <a:t>and sitting in his chariot,  </a:t>
            </a:r>
            <a:r>
              <a:rPr dirty="0"/>
              <a:t>and was</a:t>
            </a:r>
            <a:r>
              <a:rPr dirty="0" spc="15"/>
              <a:t> </a:t>
            </a:r>
            <a:r>
              <a:rPr dirty="0"/>
              <a:t>reading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02105" y="3519678"/>
            <a:ext cx="6097905" cy="273304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065" marR="5080" indent="-1270">
              <a:lnSpc>
                <a:spcPct val="90000"/>
              </a:lnSpc>
              <a:spcBef>
                <a:spcPts val="67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prophet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Isaiah.  Then the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Spirit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said  to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Philip, “Go up</a:t>
            </a:r>
            <a:r>
              <a:rPr dirty="0" sz="48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join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chariot.”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05733" y="735837"/>
            <a:ext cx="273431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Acts</a:t>
            </a:r>
            <a:r>
              <a:rPr dirty="0" sz="4000" spc="-6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13:2-4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2081" y="1543888"/>
            <a:ext cx="8098790" cy="2733040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marL="657225" marR="5080" indent="-645160">
              <a:lnSpc>
                <a:spcPts val="5180"/>
              </a:lnSpc>
              <a:spcBef>
                <a:spcPts val="75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While they were</a:t>
            </a:r>
            <a:r>
              <a:rPr dirty="0" sz="48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ministering  to the Lord and</a:t>
            </a:r>
            <a:r>
              <a:rPr dirty="0" sz="48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fasting,</a:t>
            </a:r>
            <a:endParaRPr sz="4800">
              <a:latin typeface="Arial"/>
              <a:cs typeface="Arial"/>
            </a:endParaRPr>
          </a:p>
          <a:p>
            <a:pPr marL="114935" marR="109220" indent="1084580">
              <a:lnSpc>
                <a:spcPts val="5180"/>
              </a:lnSpc>
              <a:spcBef>
                <a:spcPts val="1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the Holy Spirit said,  “Set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apart for Me</a:t>
            </a:r>
            <a:r>
              <a:rPr dirty="0" sz="48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Barnabas</a:t>
            </a:r>
            <a:endParaRPr sz="4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ubTitle" idx="4"/>
          </p:nvPr>
        </p:nvSpPr>
        <p:spPr>
          <a:prstGeom prst="rect"/>
        </p:spPr>
        <p:txBody>
          <a:bodyPr wrap="square" lIns="0" tIns="95885" rIns="0" bIns="0" rtlCol="0" vert="horz">
            <a:spAutoFit/>
          </a:bodyPr>
          <a:lstStyle/>
          <a:p>
            <a:pPr marL="44450" marR="5080" indent="340995">
              <a:lnSpc>
                <a:spcPts val="5180"/>
              </a:lnSpc>
              <a:spcBef>
                <a:spcPts val="755"/>
              </a:spcBef>
            </a:pPr>
            <a:r>
              <a:rPr dirty="0" spc="-5"/>
              <a:t>and Saul for the work to  which I have called</a:t>
            </a:r>
            <a:r>
              <a:rPr dirty="0" spc="105"/>
              <a:t> </a:t>
            </a:r>
            <a:r>
              <a:rPr dirty="0" spc="-5"/>
              <a:t>them.”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9033" y="570203"/>
            <a:ext cx="8101330" cy="5682615"/>
          </a:xfrm>
          <a:prstGeom prst="rect">
            <a:avLst/>
          </a:prstGeom>
        </p:spPr>
        <p:txBody>
          <a:bodyPr wrap="square" lIns="0" tIns="177800" rIns="0" bIns="0" rtlCol="0" vert="horz">
            <a:spAutoFit/>
          </a:bodyPr>
          <a:lstStyle/>
          <a:p>
            <a:pPr algn="ctr" marR="146050">
              <a:lnSpc>
                <a:spcPct val="100000"/>
              </a:lnSpc>
              <a:spcBef>
                <a:spcPts val="1400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1 Corinthians</a:t>
            </a:r>
            <a:r>
              <a:rPr dirty="0" sz="4000" spc="2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2:9</a:t>
            </a:r>
            <a:endParaRPr sz="4000">
              <a:latin typeface="Arial"/>
              <a:cs typeface="Arial"/>
            </a:endParaRPr>
          </a:p>
          <a:p>
            <a:pPr algn="ctr" marL="12700" marR="5080" indent="1270">
              <a:lnSpc>
                <a:spcPct val="90000"/>
              </a:lnSpc>
              <a:spcBef>
                <a:spcPts val="214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But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just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as it is written,  “Things which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eye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has not  seen and ear has not</a:t>
            </a:r>
            <a:r>
              <a:rPr dirty="0" sz="48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heard,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which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have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entered  the heart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4800" spc="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man,</a:t>
            </a:r>
            <a:endParaRPr sz="4800">
              <a:latin typeface="Arial"/>
              <a:cs typeface="Arial"/>
            </a:endParaRPr>
          </a:p>
          <a:p>
            <a:pPr algn="ctr" marL="370840" marR="361315">
              <a:lnSpc>
                <a:spcPts val="5190"/>
              </a:lnSpc>
              <a:spcBef>
                <a:spcPts val="70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all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that God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has prepared  for those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who love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Him.”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5733" y="316433"/>
            <a:ext cx="273431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Acts</a:t>
            </a:r>
            <a:r>
              <a:rPr dirty="0" sz="4000" spc="-65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13:2-4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19785" y="1772792"/>
            <a:ext cx="8031480" cy="273304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945515" marR="5080" indent="-933450">
              <a:lnSpc>
                <a:spcPct val="90000"/>
              </a:lnSpc>
              <a:spcBef>
                <a:spcPts val="67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Then, when they had fasted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prayed and laid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their hands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them,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they sent them</a:t>
            </a:r>
            <a:r>
              <a:rPr dirty="0" sz="48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away.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5733" y="316433"/>
            <a:ext cx="273431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Acts</a:t>
            </a:r>
            <a:r>
              <a:rPr dirty="0" sz="4000" spc="-65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13:2-4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8073" y="1620088"/>
            <a:ext cx="7994015" cy="273304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>
              <a:lnSpc>
                <a:spcPct val="90000"/>
              </a:lnSpc>
              <a:spcBef>
                <a:spcPts val="67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So,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being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sent out by the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Holy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Spirit,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went down  to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Seleucia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from there  they sailed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4800" spc="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Cyprus.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90010" y="3938396"/>
            <a:ext cx="2628900" cy="71755"/>
          </a:xfrm>
          <a:custGeom>
            <a:avLst/>
            <a:gdLst/>
            <a:ahLst/>
            <a:cxnLst/>
            <a:rect l="l" t="t" r="r" b="b"/>
            <a:pathLst>
              <a:path w="2628900" h="71754">
                <a:moveTo>
                  <a:pt x="2628900" y="0"/>
                </a:moveTo>
                <a:lnTo>
                  <a:pt x="0" y="0"/>
                </a:lnTo>
                <a:lnTo>
                  <a:pt x="0" y="71627"/>
                </a:lnTo>
                <a:lnTo>
                  <a:pt x="2628900" y="71627"/>
                </a:lnTo>
                <a:lnTo>
                  <a:pt x="26289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91235" y="4679060"/>
            <a:ext cx="3429000" cy="71755"/>
          </a:xfrm>
          <a:custGeom>
            <a:avLst/>
            <a:gdLst/>
            <a:ahLst/>
            <a:cxnLst/>
            <a:rect l="l" t="t" r="r" b="b"/>
            <a:pathLst>
              <a:path w="3429000" h="71754">
                <a:moveTo>
                  <a:pt x="3429000" y="0"/>
                </a:moveTo>
                <a:lnTo>
                  <a:pt x="0" y="0"/>
                </a:lnTo>
                <a:lnTo>
                  <a:pt x="0" y="71627"/>
                </a:lnTo>
                <a:lnTo>
                  <a:pt x="3429000" y="71627"/>
                </a:lnTo>
                <a:lnTo>
                  <a:pt x="34290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72235" y="5419725"/>
            <a:ext cx="4076700" cy="71755"/>
          </a:xfrm>
          <a:custGeom>
            <a:avLst/>
            <a:gdLst/>
            <a:ahLst/>
            <a:cxnLst/>
            <a:rect l="l" t="t" r="r" b="b"/>
            <a:pathLst>
              <a:path w="4076700" h="71754">
                <a:moveTo>
                  <a:pt x="4076700" y="0"/>
                </a:moveTo>
                <a:lnTo>
                  <a:pt x="0" y="0"/>
                </a:lnTo>
                <a:lnTo>
                  <a:pt x="0" y="71628"/>
                </a:lnTo>
                <a:lnTo>
                  <a:pt x="4076700" y="71628"/>
                </a:lnTo>
                <a:lnTo>
                  <a:pt x="40767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68197" y="1685925"/>
            <a:ext cx="7305040" cy="3811904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algn="just" marL="32384" marR="5080" indent="-20320">
              <a:lnSpc>
                <a:spcPct val="90000"/>
              </a:lnSpc>
              <a:spcBef>
                <a:spcPts val="74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17.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Holy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Spirit</a:t>
            </a:r>
            <a:r>
              <a:rPr dirty="0" sz="5400" spc="-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will  work in the life of lost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people,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drawing</a:t>
            </a:r>
            <a:r>
              <a:rPr dirty="0" sz="5400" spc="-2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them,</a:t>
            </a:r>
            <a:endParaRPr sz="5400">
              <a:latin typeface="Arial"/>
              <a:cs typeface="Arial"/>
            </a:endParaRPr>
          </a:p>
          <a:p>
            <a:pPr algn="just" marL="603885" marR="215265" indent="-381000">
              <a:lnSpc>
                <a:spcPts val="5830"/>
              </a:lnSpc>
              <a:spcBef>
                <a:spcPts val="90"/>
              </a:spcBef>
            </a:pP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convicting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them,</a:t>
            </a:r>
            <a:r>
              <a:rPr dirty="0" sz="5400" spc="-1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enlightening</a:t>
            </a:r>
            <a:r>
              <a:rPr dirty="0" sz="5400" spc="-1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them.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50870" y="735837"/>
            <a:ext cx="284226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John</a:t>
            </a:r>
            <a:r>
              <a:rPr dirty="0" sz="4000" spc="-10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16:7-8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45514" y="1543888"/>
            <a:ext cx="6809740" cy="2074545"/>
          </a:xfrm>
          <a:prstGeom prst="rect"/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>
              <a:lnSpc>
                <a:spcPct val="90000"/>
              </a:lnSpc>
              <a:spcBef>
                <a:spcPts val="675"/>
              </a:spcBef>
            </a:pPr>
            <a:r>
              <a:rPr dirty="0"/>
              <a:t>“But I </a:t>
            </a:r>
            <a:r>
              <a:rPr dirty="0" spc="-5"/>
              <a:t>tell you the truth,  </a:t>
            </a:r>
            <a:r>
              <a:rPr dirty="0"/>
              <a:t>it </a:t>
            </a:r>
            <a:r>
              <a:rPr dirty="0" spc="-5"/>
              <a:t>is </a:t>
            </a:r>
            <a:r>
              <a:rPr dirty="0"/>
              <a:t>to </a:t>
            </a:r>
            <a:r>
              <a:rPr dirty="0" spc="-5"/>
              <a:t>your </a:t>
            </a:r>
            <a:r>
              <a:rPr dirty="0"/>
              <a:t>advantage  that I go away;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26642" y="3519678"/>
            <a:ext cx="7047230" cy="273304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065" marR="5080" indent="1270">
              <a:lnSpc>
                <a:spcPct val="90000"/>
              </a:lnSpc>
              <a:spcBef>
                <a:spcPts val="67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if I do not go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away,  the Helper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will not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come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you; but if I</a:t>
            </a:r>
            <a:r>
              <a:rPr dirty="0" sz="4800" spc="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go,</a:t>
            </a:r>
            <a:endParaRPr sz="4800">
              <a:latin typeface="Arial"/>
              <a:cs typeface="Arial"/>
            </a:endParaRPr>
          </a:p>
          <a:p>
            <a:pPr algn="ctr" marL="1270">
              <a:lnSpc>
                <a:spcPts val="5185"/>
              </a:lnSpc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 will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send Him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4800" spc="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you.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0870" y="735837"/>
            <a:ext cx="284226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John</a:t>
            </a:r>
            <a:r>
              <a:rPr dirty="0" sz="4000" spc="-100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16:7-8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856894" y="1925192"/>
            <a:ext cx="7585075" cy="339153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065" marR="5080">
              <a:lnSpc>
                <a:spcPct val="90000"/>
              </a:lnSpc>
              <a:spcBef>
                <a:spcPts val="67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“And He, when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dirty="0" sz="48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comes,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will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convict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the world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concerning</a:t>
            </a:r>
            <a:r>
              <a:rPr dirty="0" sz="4800" spc="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sin</a:t>
            </a:r>
            <a:endParaRPr sz="4800">
              <a:latin typeface="Arial"/>
              <a:cs typeface="Arial"/>
            </a:endParaRPr>
          </a:p>
          <a:p>
            <a:pPr algn="ctr" marL="1078865" marR="1073150">
              <a:lnSpc>
                <a:spcPts val="5180"/>
              </a:lnSpc>
              <a:spcBef>
                <a:spcPts val="80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4800" spc="-7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righteousness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48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judgment.”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32710" y="2816732"/>
            <a:ext cx="3390900" cy="71755"/>
          </a:xfrm>
          <a:custGeom>
            <a:avLst/>
            <a:gdLst/>
            <a:ahLst/>
            <a:cxnLst/>
            <a:rect l="l" t="t" r="r" b="b"/>
            <a:pathLst>
              <a:path w="3390900" h="71755">
                <a:moveTo>
                  <a:pt x="3390900" y="0"/>
                </a:moveTo>
                <a:lnTo>
                  <a:pt x="0" y="0"/>
                </a:lnTo>
                <a:lnTo>
                  <a:pt x="0" y="71627"/>
                </a:lnTo>
                <a:lnTo>
                  <a:pt x="3390900" y="71627"/>
                </a:lnTo>
                <a:lnTo>
                  <a:pt x="33909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856098" y="3557396"/>
            <a:ext cx="3048000" cy="71755"/>
          </a:xfrm>
          <a:custGeom>
            <a:avLst/>
            <a:gdLst/>
            <a:ahLst/>
            <a:cxnLst/>
            <a:rect l="l" t="t" r="r" b="b"/>
            <a:pathLst>
              <a:path w="3048000" h="71754">
                <a:moveTo>
                  <a:pt x="3048000" y="0"/>
                </a:moveTo>
                <a:lnTo>
                  <a:pt x="0" y="0"/>
                </a:lnTo>
                <a:lnTo>
                  <a:pt x="0" y="71627"/>
                </a:lnTo>
                <a:lnTo>
                  <a:pt x="3048000" y="71627"/>
                </a:lnTo>
                <a:lnTo>
                  <a:pt x="30480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141598" y="4298060"/>
            <a:ext cx="2514600" cy="71755"/>
          </a:xfrm>
          <a:custGeom>
            <a:avLst/>
            <a:gdLst/>
            <a:ahLst/>
            <a:cxnLst/>
            <a:rect l="l" t="t" r="r" b="b"/>
            <a:pathLst>
              <a:path w="2514600" h="71754">
                <a:moveTo>
                  <a:pt x="2514600" y="0"/>
                </a:moveTo>
                <a:lnTo>
                  <a:pt x="0" y="0"/>
                </a:lnTo>
                <a:lnTo>
                  <a:pt x="0" y="71627"/>
                </a:lnTo>
                <a:lnTo>
                  <a:pt x="2514600" y="71627"/>
                </a:lnTo>
                <a:lnTo>
                  <a:pt x="2514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39597" y="1304620"/>
            <a:ext cx="7760970" cy="4553585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756285" marR="210820" indent="-534035">
              <a:lnSpc>
                <a:spcPts val="5830"/>
              </a:lnSpc>
              <a:spcBef>
                <a:spcPts val="835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18. One little bitty</a:t>
            </a:r>
            <a:r>
              <a:rPr dirty="0" sz="5400" spc="-1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step  of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obedience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54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endParaRPr sz="5400">
              <a:latin typeface="Arial"/>
              <a:cs typeface="Arial"/>
            </a:endParaRPr>
          </a:p>
          <a:p>
            <a:pPr algn="ctr" marL="203200" marR="195580" indent="-635">
              <a:lnSpc>
                <a:spcPts val="5830"/>
              </a:lnSpc>
              <a:spcBef>
                <a:spcPts val="10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direction of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choosing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to be a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witness</a:t>
            </a:r>
            <a:r>
              <a:rPr dirty="0" sz="5400" spc="-12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results</a:t>
            </a:r>
            <a:endParaRPr sz="5400">
              <a:latin typeface="Arial"/>
              <a:cs typeface="Arial"/>
            </a:endParaRPr>
          </a:p>
          <a:p>
            <a:pPr algn="ctr" marL="12700" marR="5080">
              <a:lnSpc>
                <a:spcPts val="5830"/>
              </a:lnSpc>
              <a:spcBef>
                <a:spcPts val="5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power amplified</a:t>
            </a:r>
            <a:r>
              <a:rPr dirty="0" sz="54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from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the Holy</a:t>
            </a:r>
            <a:r>
              <a:rPr dirty="0" sz="54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Spirit.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1494" y="735837"/>
            <a:ext cx="200152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Acts</a:t>
            </a:r>
            <a:r>
              <a:rPr dirty="0" sz="4000" spc="-70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1:8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630860" rIns="0" bIns="0" rtlCol="0" vert="horz">
            <a:spAutoFit/>
          </a:bodyPr>
          <a:lstStyle/>
          <a:p>
            <a:pPr algn="ctr" marL="385445" marR="222885">
              <a:lnSpc>
                <a:spcPts val="4750"/>
              </a:lnSpc>
              <a:spcBef>
                <a:spcPts val="705"/>
              </a:spcBef>
            </a:pPr>
            <a:r>
              <a:rPr dirty="0" sz="4400"/>
              <a:t>“But </a:t>
            </a:r>
            <a:r>
              <a:rPr dirty="0" sz="4400" spc="-5"/>
              <a:t>you </a:t>
            </a:r>
            <a:r>
              <a:rPr dirty="0" sz="4400"/>
              <a:t>will </a:t>
            </a:r>
            <a:r>
              <a:rPr dirty="0" sz="4400" spc="-5"/>
              <a:t>receive</a:t>
            </a:r>
            <a:r>
              <a:rPr dirty="0" sz="4400" spc="-50"/>
              <a:t> </a:t>
            </a:r>
            <a:r>
              <a:rPr dirty="0" sz="4400"/>
              <a:t>power  when </a:t>
            </a:r>
            <a:r>
              <a:rPr dirty="0" sz="4400" spc="-5"/>
              <a:t>the </a:t>
            </a:r>
            <a:r>
              <a:rPr dirty="0" sz="4400"/>
              <a:t>Holy</a:t>
            </a:r>
            <a:r>
              <a:rPr dirty="0" sz="4400" spc="-15"/>
              <a:t> </a:t>
            </a:r>
            <a:r>
              <a:rPr dirty="0" sz="4400"/>
              <a:t>Spirit</a:t>
            </a:r>
            <a:endParaRPr sz="4400"/>
          </a:p>
          <a:p>
            <a:pPr algn="ctr" marL="168275" marR="5080">
              <a:lnSpc>
                <a:spcPts val="4750"/>
              </a:lnSpc>
              <a:spcBef>
                <a:spcPts val="5"/>
              </a:spcBef>
            </a:pPr>
            <a:r>
              <a:rPr dirty="0" sz="4400"/>
              <a:t>has come upon you; and</a:t>
            </a:r>
            <a:r>
              <a:rPr dirty="0" sz="4400" spc="-60"/>
              <a:t> </a:t>
            </a:r>
            <a:r>
              <a:rPr dirty="0" sz="4400"/>
              <a:t>you  shall be My</a:t>
            </a:r>
            <a:r>
              <a:rPr dirty="0" sz="4400" spc="-30"/>
              <a:t> </a:t>
            </a:r>
            <a:r>
              <a:rPr dirty="0" sz="4400"/>
              <a:t>witnesses</a:t>
            </a:r>
            <a:endParaRPr sz="440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1494" y="735837"/>
            <a:ext cx="200152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Acts</a:t>
            </a:r>
            <a:r>
              <a:rPr dirty="0" sz="4000" spc="-70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1:8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803554" y="1848992"/>
            <a:ext cx="7690484" cy="273304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>
              <a:lnSpc>
                <a:spcPct val="90000"/>
              </a:lnSpc>
              <a:spcBef>
                <a:spcPts val="67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“both in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Jerusalem, and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in  all Judea and Samaria,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and even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remotest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part of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earth.”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46498" y="2761869"/>
            <a:ext cx="1562100" cy="71755"/>
          </a:xfrm>
          <a:custGeom>
            <a:avLst/>
            <a:gdLst/>
            <a:ahLst/>
            <a:cxnLst/>
            <a:rect l="l" t="t" r="r" b="b"/>
            <a:pathLst>
              <a:path w="1562100" h="71755">
                <a:moveTo>
                  <a:pt x="1562100" y="0"/>
                </a:moveTo>
                <a:lnTo>
                  <a:pt x="0" y="0"/>
                </a:lnTo>
                <a:lnTo>
                  <a:pt x="0" y="71627"/>
                </a:lnTo>
                <a:lnTo>
                  <a:pt x="1562100" y="71627"/>
                </a:lnTo>
                <a:lnTo>
                  <a:pt x="15621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379598" y="3502533"/>
            <a:ext cx="1219200" cy="71755"/>
          </a:xfrm>
          <a:custGeom>
            <a:avLst/>
            <a:gdLst/>
            <a:ahLst/>
            <a:cxnLst/>
            <a:rect l="l" t="t" r="r" b="b"/>
            <a:pathLst>
              <a:path w="1219200" h="71754">
                <a:moveTo>
                  <a:pt x="1219200" y="0"/>
                </a:moveTo>
                <a:lnTo>
                  <a:pt x="0" y="0"/>
                </a:lnTo>
                <a:lnTo>
                  <a:pt x="0" y="71627"/>
                </a:lnTo>
                <a:lnTo>
                  <a:pt x="1219200" y="71627"/>
                </a:lnTo>
                <a:lnTo>
                  <a:pt x="12192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68197" y="1990725"/>
            <a:ext cx="7304405" cy="2330450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 marR="5080" indent="914400">
              <a:lnSpc>
                <a:spcPts val="5840"/>
              </a:lnSpc>
              <a:spcBef>
                <a:spcPts val="82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19.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devil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is a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very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real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5400" spc="-1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powerful</a:t>
            </a:r>
            <a:endParaRPr sz="5400">
              <a:latin typeface="Arial"/>
              <a:cs typeface="Arial"/>
            </a:endParaRPr>
          </a:p>
          <a:p>
            <a:pPr marL="2642235">
              <a:lnSpc>
                <a:spcPts val="5740"/>
              </a:lnSpc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being.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76421" y="735837"/>
            <a:ext cx="239268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John</a:t>
            </a:r>
            <a:r>
              <a:rPr dirty="0" sz="4000" spc="-9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8:44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85725" rIns="0" bIns="0" rtlCol="0" vert="horz">
            <a:spAutoFit/>
          </a:bodyPr>
          <a:lstStyle/>
          <a:p>
            <a:pPr algn="ctr" marL="14604" marR="5080">
              <a:lnSpc>
                <a:spcPct val="90000"/>
              </a:lnSpc>
              <a:spcBef>
                <a:spcPts val="675"/>
              </a:spcBef>
            </a:pPr>
            <a:r>
              <a:rPr dirty="0" sz="4800"/>
              <a:t>“You </a:t>
            </a:r>
            <a:r>
              <a:rPr dirty="0" sz="4800" spc="-5"/>
              <a:t>are </a:t>
            </a:r>
            <a:r>
              <a:rPr dirty="0" sz="4800"/>
              <a:t>of </a:t>
            </a:r>
            <a:r>
              <a:rPr dirty="0" sz="4800" spc="-5"/>
              <a:t>your father the  devil, </a:t>
            </a:r>
            <a:r>
              <a:rPr dirty="0" sz="4800"/>
              <a:t>and you want to do  the desires of your</a:t>
            </a:r>
            <a:r>
              <a:rPr dirty="0" sz="4800" spc="5"/>
              <a:t> </a:t>
            </a:r>
            <a:r>
              <a:rPr dirty="0" sz="4800"/>
              <a:t>father.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602081" y="3519678"/>
            <a:ext cx="8096250" cy="273304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>
              <a:lnSpc>
                <a:spcPct val="90000"/>
              </a:lnSpc>
              <a:spcBef>
                <a:spcPts val="67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He was a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murderer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from the  beginning,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does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not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stand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truth because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there is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no truth in</a:t>
            </a:r>
            <a:r>
              <a:rPr dirty="0" sz="4800" spc="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him.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7860" y="392633"/>
            <a:ext cx="375031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Revelation</a:t>
            </a:r>
            <a:r>
              <a:rPr dirty="0" sz="4000" spc="-45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21:4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34669" y="1086739"/>
            <a:ext cx="7829550" cy="470852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065" marR="5080">
              <a:lnSpc>
                <a:spcPct val="90000"/>
              </a:lnSpc>
              <a:spcBef>
                <a:spcPts val="67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“And He will wipe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away  every tear from their eyes;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there will no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longer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be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any death; there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will no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longer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be any mourning,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or crying, or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pain;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first  things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have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passed</a:t>
            </a:r>
            <a:r>
              <a:rPr dirty="0" sz="4800" spc="7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10" b="1">
                <a:solidFill>
                  <a:srgbClr val="FFFFFF"/>
                </a:solidFill>
                <a:latin typeface="Arial"/>
                <a:cs typeface="Arial"/>
              </a:rPr>
              <a:t>away.”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76421" y="735837"/>
            <a:ext cx="239268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John</a:t>
            </a:r>
            <a:r>
              <a:rPr dirty="0" sz="4000" spc="-90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8:44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619429" rIns="0" bIns="0" rtlCol="0" vert="horz">
            <a:spAutoFit/>
          </a:bodyPr>
          <a:lstStyle/>
          <a:p>
            <a:pPr algn="ctr" marL="168275" marR="5080">
              <a:lnSpc>
                <a:spcPct val="90000"/>
              </a:lnSpc>
              <a:spcBef>
                <a:spcPts val="675"/>
              </a:spcBef>
            </a:pPr>
            <a:r>
              <a:rPr dirty="0" sz="4800" spc="-5"/>
              <a:t>Whenever he speaks a lie,  </a:t>
            </a:r>
            <a:r>
              <a:rPr dirty="0" sz="4800"/>
              <a:t>he speaks from his own  </a:t>
            </a:r>
            <a:r>
              <a:rPr dirty="0" sz="4800" spc="-5"/>
              <a:t>nature, for he is a</a:t>
            </a:r>
            <a:r>
              <a:rPr dirty="0" sz="4800" spc="65"/>
              <a:t> </a:t>
            </a:r>
            <a:r>
              <a:rPr dirty="0" sz="4800" spc="-5"/>
              <a:t>liar</a:t>
            </a:r>
            <a:endParaRPr sz="4800"/>
          </a:p>
          <a:p>
            <a:pPr algn="ctr" marL="156210">
              <a:lnSpc>
                <a:spcPts val="5185"/>
              </a:lnSpc>
            </a:pPr>
            <a:r>
              <a:rPr dirty="0" sz="4800"/>
              <a:t>and the </a:t>
            </a:r>
            <a:r>
              <a:rPr dirty="0" sz="4800" spc="-5"/>
              <a:t>father </a:t>
            </a:r>
            <a:r>
              <a:rPr dirty="0" sz="4800"/>
              <a:t>of</a:t>
            </a:r>
            <a:r>
              <a:rPr dirty="0" sz="4800" spc="-20"/>
              <a:t> </a:t>
            </a:r>
            <a:r>
              <a:rPr dirty="0" sz="4800"/>
              <a:t>lies.</a:t>
            </a:r>
            <a:endParaRPr sz="480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23410" y="2304669"/>
            <a:ext cx="1562100" cy="71755"/>
          </a:xfrm>
          <a:custGeom>
            <a:avLst/>
            <a:gdLst/>
            <a:ahLst/>
            <a:cxnLst/>
            <a:rect l="l" t="t" r="r" b="b"/>
            <a:pathLst>
              <a:path w="1562100" h="71755">
                <a:moveTo>
                  <a:pt x="1562100" y="0"/>
                </a:moveTo>
                <a:lnTo>
                  <a:pt x="0" y="0"/>
                </a:lnTo>
                <a:lnTo>
                  <a:pt x="0" y="71627"/>
                </a:lnTo>
                <a:lnTo>
                  <a:pt x="1562100" y="71627"/>
                </a:lnTo>
                <a:lnTo>
                  <a:pt x="15621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676010" y="2304669"/>
            <a:ext cx="1790700" cy="71755"/>
          </a:xfrm>
          <a:custGeom>
            <a:avLst/>
            <a:gdLst/>
            <a:ahLst/>
            <a:cxnLst/>
            <a:rect l="l" t="t" r="r" b="b"/>
            <a:pathLst>
              <a:path w="1790700" h="71755">
                <a:moveTo>
                  <a:pt x="1790700" y="0"/>
                </a:moveTo>
                <a:lnTo>
                  <a:pt x="0" y="0"/>
                </a:lnTo>
                <a:lnTo>
                  <a:pt x="0" y="71627"/>
                </a:lnTo>
                <a:lnTo>
                  <a:pt x="1790700" y="71627"/>
                </a:lnTo>
                <a:lnTo>
                  <a:pt x="17907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998598" y="4526660"/>
            <a:ext cx="1562100" cy="71755"/>
          </a:xfrm>
          <a:custGeom>
            <a:avLst/>
            <a:gdLst/>
            <a:ahLst/>
            <a:cxnLst/>
            <a:rect l="l" t="t" r="r" b="b"/>
            <a:pathLst>
              <a:path w="1562100" h="71754">
                <a:moveTo>
                  <a:pt x="1562100" y="0"/>
                </a:moveTo>
                <a:lnTo>
                  <a:pt x="0" y="0"/>
                </a:lnTo>
                <a:lnTo>
                  <a:pt x="0" y="71627"/>
                </a:lnTo>
                <a:lnTo>
                  <a:pt x="1562100" y="71627"/>
                </a:lnTo>
                <a:lnTo>
                  <a:pt x="15621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51498" y="4526660"/>
            <a:ext cx="1524000" cy="71755"/>
          </a:xfrm>
          <a:custGeom>
            <a:avLst/>
            <a:gdLst/>
            <a:ahLst/>
            <a:cxnLst/>
            <a:rect l="l" t="t" r="r" b="b"/>
            <a:pathLst>
              <a:path w="1524000" h="71754">
                <a:moveTo>
                  <a:pt x="1524000" y="0"/>
                </a:moveTo>
                <a:lnTo>
                  <a:pt x="0" y="0"/>
                </a:lnTo>
                <a:lnTo>
                  <a:pt x="0" y="71627"/>
                </a:lnTo>
                <a:lnTo>
                  <a:pt x="1524000" y="71627"/>
                </a:lnTo>
                <a:lnTo>
                  <a:pt x="15240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77697" y="1533220"/>
            <a:ext cx="7686040" cy="4553585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603885" marR="594995" indent="189865">
              <a:lnSpc>
                <a:spcPts val="5830"/>
              </a:lnSpc>
              <a:spcBef>
                <a:spcPts val="835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20. The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devil hates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 the Lord and will</a:t>
            </a:r>
            <a:r>
              <a:rPr dirty="0" sz="5400" spc="-1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do</a:t>
            </a:r>
            <a:endParaRPr sz="5400">
              <a:latin typeface="Arial"/>
              <a:cs typeface="Arial"/>
            </a:endParaRPr>
          </a:p>
          <a:p>
            <a:pPr algn="ctr" marL="12700" marR="5080">
              <a:lnSpc>
                <a:spcPts val="5830"/>
              </a:lnSpc>
              <a:spcBef>
                <a:spcPts val="10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everything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his</a:t>
            </a:r>
            <a:r>
              <a:rPr dirty="0" sz="54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power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keep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people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from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believing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54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trusting</a:t>
            </a:r>
            <a:endParaRPr sz="5400">
              <a:latin typeface="Arial"/>
              <a:cs typeface="Arial"/>
            </a:endParaRPr>
          </a:p>
          <a:p>
            <a:pPr algn="ctr" marL="1905">
              <a:lnSpc>
                <a:spcPts val="5755"/>
              </a:lnSpc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54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Him.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4994" y="316433"/>
            <a:ext cx="7279640" cy="2033905"/>
          </a:xfrm>
          <a:prstGeom prst="rect"/>
        </p:spPr>
        <p:txBody>
          <a:bodyPr wrap="square" lIns="0" tIns="40005" rIns="0" bIns="0" rtlCol="0" vert="horz">
            <a:spAutoFit/>
          </a:bodyPr>
          <a:lstStyle/>
          <a:p>
            <a:pPr marL="12700" marR="5080" indent="1929130">
              <a:lnSpc>
                <a:spcPct val="95500"/>
              </a:lnSpc>
              <a:spcBef>
                <a:spcPts val="315"/>
              </a:spcBef>
            </a:pPr>
            <a:r>
              <a:rPr dirty="0" sz="4000" spc="-5">
                <a:solidFill>
                  <a:srgbClr val="FFFF00"/>
                </a:solidFill>
              </a:rPr>
              <a:t>Matthew 13:19  </a:t>
            </a:r>
            <a:r>
              <a:rPr dirty="0"/>
              <a:t>“When </a:t>
            </a:r>
            <a:r>
              <a:rPr dirty="0" spc="-10"/>
              <a:t>anyone </a:t>
            </a:r>
            <a:r>
              <a:rPr dirty="0" spc="-5"/>
              <a:t>hears the  </a:t>
            </a:r>
            <a:r>
              <a:rPr dirty="0"/>
              <a:t>word of the </a:t>
            </a:r>
            <a:r>
              <a:rPr dirty="0" spc="-5"/>
              <a:t>kingdom</a:t>
            </a:r>
            <a:r>
              <a:rPr dirty="0" spc="-30"/>
              <a:t> </a:t>
            </a:r>
            <a:r>
              <a:rPr dirty="0"/>
              <a:t>and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34441" y="2251328"/>
            <a:ext cx="8198484" cy="4050029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just" marL="553720" marR="546735" indent="170180">
              <a:lnSpc>
                <a:spcPct val="90000"/>
              </a:lnSpc>
              <a:spcBef>
                <a:spcPts val="67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does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not understand it,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evil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one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comes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snatches away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what</a:t>
            </a:r>
            <a:r>
              <a:rPr dirty="0" sz="4800" spc="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has</a:t>
            </a:r>
            <a:endParaRPr sz="4800">
              <a:latin typeface="Arial"/>
              <a:cs typeface="Arial"/>
            </a:endParaRPr>
          </a:p>
          <a:p>
            <a:pPr algn="just" marL="471170" marR="5080" indent="-459105">
              <a:lnSpc>
                <a:spcPts val="5180"/>
              </a:lnSpc>
              <a:spcBef>
                <a:spcPts val="80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been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sown in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his heart.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This  is the one on whom</a:t>
            </a:r>
            <a:r>
              <a:rPr dirty="0" sz="48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seed</a:t>
            </a:r>
            <a:endParaRPr sz="4800">
              <a:latin typeface="Arial"/>
              <a:cs typeface="Arial"/>
            </a:endParaRPr>
          </a:p>
          <a:p>
            <a:pPr algn="just" marL="79375">
              <a:lnSpc>
                <a:spcPts val="5115"/>
              </a:lnSpc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was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sown beside the</a:t>
            </a:r>
            <a:r>
              <a:rPr dirty="0" sz="4800" spc="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road.”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82061" y="735837"/>
            <a:ext cx="358267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2 Timothy</a:t>
            </a:r>
            <a:r>
              <a:rPr dirty="0" sz="4000" spc="-4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2:26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3793" y="1848992"/>
            <a:ext cx="8133715" cy="2074545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marL="1283970" marR="5080" indent="-1271905">
              <a:lnSpc>
                <a:spcPts val="5190"/>
              </a:lnSpc>
              <a:spcBef>
                <a:spcPts val="74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That they may come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their  senses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4800" spc="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escape</a:t>
            </a:r>
            <a:endParaRPr sz="4800">
              <a:latin typeface="Arial"/>
              <a:cs typeface="Arial"/>
            </a:endParaRPr>
          </a:p>
          <a:p>
            <a:pPr marL="166370">
              <a:lnSpc>
                <a:spcPts val="5105"/>
              </a:lnSpc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from the snare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4800" spc="9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devil,</a:t>
            </a:r>
            <a:endParaRPr sz="4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6246" y="3824427"/>
            <a:ext cx="7288530" cy="1416050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marL="641985" marR="5080" indent="-629920">
              <a:lnSpc>
                <a:spcPts val="5180"/>
              </a:lnSpc>
              <a:spcBef>
                <a:spcPts val="75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having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been held captive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him to do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his</a:t>
            </a:r>
            <a:r>
              <a:rPr dirty="0" sz="4800" spc="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will.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2957" y="570203"/>
            <a:ext cx="7792720" cy="5682615"/>
          </a:xfrm>
          <a:prstGeom prst="rect">
            <a:avLst/>
          </a:prstGeom>
        </p:spPr>
        <p:txBody>
          <a:bodyPr wrap="square" lIns="0" tIns="177800" rIns="0" bIns="0" rtlCol="0" vert="horz">
            <a:spAutoFit/>
          </a:bodyPr>
          <a:lstStyle/>
          <a:p>
            <a:pPr algn="ctr" marR="145415">
              <a:lnSpc>
                <a:spcPct val="100000"/>
              </a:lnSpc>
              <a:spcBef>
                <a:spcPts val="1400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2 Corinthians</a:t>
            </a:r>
            <a:r>
              <a:rPr dirty="0" sz="4000" spc="2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4:4</a:t>
            </a:r>
            <a:endParaRPr sz="4000">
              <a:latin typeface="Arial"/>
              <a:cs typeface="Arial"/>
            </a:endParaRPr>
          </a:p>
          <a:p>
            <a:pPr algn="ctr" marL="12700" marR="5080" indent="-635">
              <a:lnSpc>
                <a:spcPct val="90000"/>
              </a:lnSpc>
              <a:spcBef>
                <a:spcPts val="214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In whose case the god of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world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has blinded the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minds of the unbelieving,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that they might not see the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light of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gospel of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 glory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48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Christ,</a:t>
            </a:r>
            <a:endParaRPr sz="4800">
              <a:latin typeface="Arial"/>
              <a:cs typeface="Arial"/>
            </a:endParaRPr>
          </a:p>
          <a:p>
            <a:pPr algn="ctr">
              <a:lnSpc>
                <a:spcPts val="5185"/>
              </a:lnSpc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who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is the image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4800" spc="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God.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606" y="570203"/>
            <a:ext cx="7622540" cy="5682615"/>
          </a:xfrm>
          <a:prstGeom prst="rect">
            <a:avLst/>
          </a:prstGeom>
        </p:spPr>
        <p:txBody>
          <a:bodyPr wrap="square" lIns="0" tIns="177800" rIns="0" bIns="0" rtlCol="0" vert="horz">
            <a:spAutoFit/>
          </a:bodyPr>
          <a:lstStyle/>
          <a:p>
            <a:pPr algn="ctr" marR="147955">
              <a:lnSpc>
                <a:spcPct val="100000"/>
              </a:lnSpc>
              <a:spcBef>
                <a:spcPts val="1400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Ephesians</a:t>
            </a:r>
            <a:r>
              <a:rPr dirty="0" sz="4000" spc="-1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6:11-12</a:t>
            </a:r>
            <a:endParaRPr sz="4000">
              <a:latin typeface="Arial"/>
              <a:cs typeface="Arial"/>
            </a:endParaRPr>
          </a:p>
          <a:p>
            <a:pPr algn="ctr" marL="12700" marR="5080" indent="-1905">
              <a:lnSpc>
                <a:spcPct val="90000"/>
              </a:lnSpc>
              <a:spcBef>
                <a:spcPts val="214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Put on the full armor of  God, that you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may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dirty="0" sz="4800" spc="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able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stand firm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against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schemes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4800" spc="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devil.</a:t>
            </a:r>
            <a:endParaRPr sz="4800">
              <a:latin typeface="Arial"/>
              <a:cs typeface="Arial"/>
            </a:endParaRPr>
          </a:p>
          <a:p>
            <a:pPr algn="ctr" marL="317500" marR="311150" indent="-635">
              <a:lnSpc>
                <a:spcPct val="90000"/>
              </a:lnSpc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our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struggle is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not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against flesh and blood,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but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against the</a:t>
            </a:r>
            <a:r>
              <a:rPr dirty="0" sz="4800" spc="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rulers,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4085" y="570203"/>
            <a:ext cx="8033384" cy="5023485"/>
          </a:xfrm>
          <a:prstGeom prst="rect">
            <a:avLst/>
          </a:prstGeom>
        </p:spPr>
        <p:txBody>
          <a:bodyPr wrap="square" lIns="0" tIns="177800" rIns="0" bIns="0" rtlCol="0" vert="horz">
            <a:spAutoFit/>
          </a:bodyPr>
          <a:lstStyle/>
          <a:p>
            <a:pPr algn="ctr" marR="149225">
              <a:lnSpc>
                <a:spcPct val="100000"/>
              </a:lnSpc>
              <a:spcBef>
                <a:spcPts val="1400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Ephesians</a:t>
            </a:r>
            <a:r>
              <a:rPr dirty="0" sz="4000" spc="-1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6:11-12</a:t>
            </a:r>
            <a:endParaRPr sz="4000">
              <a:latin typeface="Arial"/>
              <a:cs typeface="Arial"/>
            </a:endParaRPr>
          </a:p>
          <a:p>
            <a:pPr algn="ctr" marL="12700" marR="5080">
              <a:lnSpc>
                <a:spcPct val="90000"/>
              </a:lnSpc>
              <a:spcBef>
                <a:spcPts val="214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against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the powers, against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world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forces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 this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darkness,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against the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spiritual</a:t>
            </a:r>
            <a:r>
              <a:rPr dirty="0" sz="4800" spc="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forces</a:t>
            </a:r>
            <a:endParaRPr sz="4800">
              <a:latin typeface="Arial"/>
              <a:cs typeface="Arial"/>
            </a:endParaRPr>
          </a:p>
          <a:p>
            <a:pPr algn="ctr" marL="1029335" marR="1022350">
              <a:lnSpc>
                <a:spcPts val="5180"/>
              </a:lnSpc>
              <a:spcBef>
                <a:spcPts val="80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 wickedness in</a:t>
            </a:r>
            <a:r>
              <a:rPr dirty="0" sz="48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 heavenly</a:t>
            </a:r>
            <a:r>
              <a:rPr dirty="0" sz="4800" spc="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places.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0576" y="735837"/>
            <a:ext cx="448310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Revelation</a:t>
            </a:r>
            <a:r>
              <a:rPr dirty="0" sz="4000" spc="-20">
                <a:solidFill>
                  <a:srgbClr val="FFFF00"/>
                </a:solidFill>
              </a:rPr>
              <a:t> </a:t>
            </a:r>
            <a:r>
              <a:rPr dirty="0" sz="4000" spc="-10">
                <a:solidFill>
                  <a:srgbClr val="FFFF00"/>
                </a:solidFill>
              </a:rPr>
              <a:t>20:7-10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384149" y="1543888"/>
            <a:ext cx="8296909" cy="4050029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 indent="2540">
              <a:lnSpc>
                <a:spcPct val="90000"/>
              </a:lnSpc>
              <a:spcBef>
                <a:spcPts val="67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When the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thousand years  are completed, satan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will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be  released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from his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prison,  and will come out to deceive  the nations which are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 four corners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4800" spc="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earth,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5370" y="570203"/>
            <a:ext cx="7592695" cy="5023485"/>
          </a:xfrm>
          <a:prstGeom prst="rect">
            <a:avLst/>
          </a:prstGeom>
        </p:spPr>
        <p:txBody>
          <a:bodyPr wrap="square" lIns="0" tIns="177800" rIns="0" bIns="0" rtlCol="0" vert="horz">
            <a:spAutoFit/>
          </a:bodyPr>
          <a:lstStyle/>
          <a:p>
            <a:pPr algn="ctr" marR="151130">
              <a:lnSpc>
                <a:spcPct val="100000"/>
              </a:lnSpc>
              <a:spcBef>
                <a:spcPts val="1400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Revelation</a:t>
            </a:r>
            <a:r>
              <a:rPr dirty="0" sz="400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10" b="1">
                <a:solidFill>
                  <a:srgbClr val="FFFF00"/>
                </a:solidFill>
                <a:latin typeface="Arial"/>
                <a:cs typeface="Arial"/>
              </a:rPr>
              <a:t>20:7-10</a:t>
            </a:r>
            <a:endParaRPr sz="4000">
              <a:latin typeface="Arial"/>
              <a:cs typeface="Arial"/>
            </a:endParaRPr>
          </a:p>
          <a:p>
            <a:pPr algn="just" marL="12700" marR="5080">
              <a:lnSpc>
                <a:spcPct val="90000"/>
              </a:lnSpc>
              <a:spcBef>
                <a:spcPts val="214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God and Magog, to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gather  them together for the war;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the number of them is like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sand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4800" spc="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seashore.</a:t>
            </a:r>
            <a:endParaRPr sz="4800">
              <a:latin typeface="Arial"/>
              <a:cs typeface="Arial"/>
            </a:endParaRPr>
          </a:p>
          <a:p>
            <a:pPr algn="just" marL="402590" marR="158115" indent="-238125">
              <a:lnSpc>
                <a:spcPts val="5180"/>
              </a:lnSpc>
              <a:spcBef>
                <a:spcPts val="80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And they came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up on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 broad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plain of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4800" spc="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earth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0576" y="735837"/>
            <a:ext cx="448310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Revelation</a:t>
            </a:r>
            <a:r>
              <a:rPr dirty="0" sz="4000" spc="-20">
                <a:solidFill>
                  <a:srgbClr val="FFFF00"/>
                </a:solidFill>
              </a:rPr>
              <a:t> </a:t>
            </a:r>
            <a:r>
              <a:rPr dirty="0" sz="4000" spc="-10">
                <a:solidFill>
                  <a:srgbClr val="FFFF00"/>
                </a:solidFill>
              </a:rPr>
              <a:t>20:7-10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85725" rIns="0" bIns="0" rtlCol="0" vert="horz">
            <a:spAutoFit/>
          </a:bodyPr>
          <a:lstStyle/>
          <a:p>
            <a:pPr algn="ctr" marL="12065" marR="5080" indent="-1905">
              <a:lnSpc>
                <a:spcPct val="90000"/>
              </a:lnSpc>
              <a:spcBef>
                <a:spcPts val="675"/>
              </a:spcBef>
            </a:pPr>
            <a:r>
              <a:rPr dirty="0" sz="4800"/>
              <a:t>and surrounded the camp  of the </a:t>
            </a:r>
            <a:r>
              <a:rPr dirty="0" sz="4800" spc="-5"/>
              <a:t>saints </a:t>
            </a:r>
            <a:r>
              <a:rPr dirty="0" sz="4800"/>
              <a:t>and </a:t>
            </a:r>
            <a:r>
              <a:rPr dirty="0" sz="4800" spc="-5"/>
              <a:t>the  beloved </a:t>
            </a:r>
            <a:r>
              <a:rPr dirty="0" sz="4800"/>
              <a:t>city, and fire came  down </a:t>
            </a:r>
            <a:r>
              <a:rPr dirty="0" sz="4800" spc="-5"/>
              <a:t>from </a:t>
            </a:r>
            <a:r>
              <a:rPr dirty="0" sz="4800"/>
              <a:t>heaven and  </a:t>
            </a:r>
            <a:r>
              <a:rPr dirty="0" sz="4800" spc="-5"/>
              <a:t>devoured</a:t>
            </a:r>
            <a:r>
              <a:rPr dirty="0" sz="4800" spc="40"/>
              <a:t> </a:t>
            </a:r>
            <a:r>
              <a:rPr dirty="0" sz="4800" spc="-5"/>
              <a:t>them.</a:t>
            </a:r>
            <a:endParaRPr sz="4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98598" y="1923669"/>
            <a:ext cx="1257300" cy="71755"/>
          </a:xfrm>
          <a:custGeom>
            <a:avLst/>
            <a:gdLst/>
            <a:ahLst/>
            <a:cxnLst/>
            <a:rect l="l" t="t" r="r" b="b"/>
            <a:pathLst>
              <a:path w="1257300" h="71755">
                <a:moveTo>
                  <a:pt x="1257300" y="0"/>
                </a:moveTo>
                <a:lnTo>
                  <a:pt x="0" y="0"/>
                </a:lnTo>
                <a:lnTo>
                  <a:pt x="0" y="71627"/>
                </a:lnTo>
                <a:lnTo>
                  <a:pt x="1257300" y="71627"/>
                </a:lnTo>
                <a:lnTo>
                  <a:pt x="12573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66623" y="3404996"/>
            <a:ext cx="2209800" cy="71755"/>
          </a:xfrm>
          <a:custGeom>
            <a:avLst/>
            <a:gdLst/>
            <a:ahLst/>
            <a:cxnLst/>
            <a:rect l="l" t="t" r="r" b="b"/>
            <a:pathLst>
              <a:path w="2209800" h="71754">
                <a:moveTo>
                  <a:pt x="2209800" y="0"/>
                </a:moveTo>
                <a:lnTo>
                  <a:pt x="0" y="0"/>
                </a:lnTo>
                <a:lnTo>
                  <a:pt x="0" y="71627"/>
                </a:lnTo>
                <a:lnTo>
                  <a:pt x="2209800" y="71627"/>
                </a:lnTo>
                <a:lnTo>
                  <a:pt x="22098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885823" y="4145660"/>
            <a:ext cx="2552700" cy="71755"/>
          </a:xfrm>
          <a:custGeom>
            <a:avLst/>
            <a:gdLst/>
            <a:ahLst/>
            <a:cxnLst/>
            <a:rect l="l" t="t" r="r" b="b"/>
            <a:pathLst>
              <a:path w="2552700" h="71754">
                <a:moveTo>
                  <a:pt x="2552700" y="0"/>
                </a:moveTo>
                <a:lnTo>
                  <a:pt x="0" y="0"/>
                </a:lnTo>
                <a:lnTo>
                  <a:pt x="0" y="71627"/>
                </a:lnTo>
                <a:lnTo>
                  <a:pt x="2552700" y="71627"/>
                </a:lnTo>
                <a:lnTo>
                  <a:pt x="25527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351398" y="5626925"/>
            <a:ext cx="2324100" cy="71755"/>
          </a:xfrm>
          <a:custGeom>
            <a:avLst/>
            <a:gdLst/>
            <a:ahLst/>
            <a:cxnLst/>
            <a:rect l="l" t="t" r="r" b="b"/>
            <a:pathLst>
              <a:path w="2324100" h="71754">
                <a:moveTo>
                  <a:pt x="2324100" y="0"/>
                </a:moveTo>
                <a:lnTo>
                  <a:pt x="0" y="0"/>
                </a:lnTo>
                <a:lnTo>
                  <a:pt x="0" y="71628"/>
                </a:lnTo>
                <a:lnTo>
                  <a:pt x="2324100" y="71628"/>
                </a:lnTo>
                <a:lnTo>
                  <a:pt x="23241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53897" y="1152220"/>
            <a:ext cx="7533640" cy="4552950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299085" marR="287020" indent="284480">
              <a:lnSpc>
                <a:spcPts val="5830"/>
              </a:lnSpc>
              <a:spcBef>
                <a:spcPts val="83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2.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Hell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very real  place where very</a:t>
            </a:r>
            <a:r>
              <a:rPr dirty="0" sz="54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real</a:t>
            </a:r>
            <a:endParaRPr sz="5400">
              <a:latin typeface="Arial"/>
              <a:cs typeface="Arial"/>
            </a:endParaRPr>
          </a:p>
          <a:p>
            <a:pPr algn="ctr" marL="12065" marR="5080">
              <a:lnSpc>
                <a:spcPts val="5830"/>
              </a:lnSpc>
              <a:spcBef>
                <a:spcPts val="10"/>
              </a:spcBef>
            </a:pP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people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will live in</a:t>
            </a:r>
            <a:r>
              <a:rPr dirty="0" sz="5400" spc="-1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great 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torment</a:t>
            </a:r>
            <a:r>
              <a:rPr dirty="0" sz="5400" spc="-1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forever</a:t>
            </a:r>
            <a:endParaRPr sz="5400">
              <a:latin typeface="Arial"/>
              <a:cs typeface="Arial"/>
            </a:endParaRPr>
          </a:p>
          <a:p>
            <a:pPr algn="ctr" marL="88900" marR="78740">
              <a:lnSpc>
                <a:spcPts val="5830"/>
              </a:lnSpc>
              <a:spcBef>
                <a:spcPts val="5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because they have</a:t>
            </a:r>
            <a:r>
              <a:rPr dirty="0" sz="5400" spc="-1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not  accepted the</a:t>
            </a:r>
            <a:r>
              <a:rPr dirty="0" sz="5400" spc="-7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Gospel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0576" y="735837"/>
            <a:ext cx="448310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Revelation</a:t>
            </a:r>
            <a:r>
              <a:rPr dirty="0" sz="4000" spc="-20">
                <a:solidFill>
                  <a:srgbClr val="FFFF00"/>
                </a:solidFill>
              </a:rPr>
              <a:t> </a:t>
            </a:r>
            <a:r>
              <a:rPr dirty="0" sz="4000" spc="-10">
                <a:solidFill>
                  <a:srgbClr val="FFFF00"/>
                </a:solidFill>
              </a:rPr>
              <a:t>20:7-10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34085" y="1543888"/>
            <a:ext cx="8032115" cy="470852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>
              <a:lnSpc>
                <a:spcPct val="90000"/>
              </a:lnSpc>
              <a:spcBef>
                <a:spcPts val="67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the devil who</a:t>
            </a:r>
            <a:r>
              <a:rPr dirty="0" sz="48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deceived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them was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thrown into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lake of fire and brimstone,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where the beast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 false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prophet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are also;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will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be tormented day  and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night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forever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4800" spc="7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ever.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66210" y="2761869"/>
            <a:ext cx="1562100" cy="71755"/>
          </a:xfrm>
          <a:custGeom>
            <a:avLst/>
            <a:gdLst/>
            <a:ahLst/>
            <a:cxnLst/>
            <a:rect l="l" t="t" r="r" b="b"/>
            <a:pathLst>
              <a:path w="1562100" h="71755">
                <a:moveTo>
                  <a:pt x="1562100" y="0"/>
                </a:moveTo>
                <a:lnTo>
                  <a:pt x="0" y="0"/>
                </a:lnTo>
                <a:lnTo>
                  <a:pt x="0" y="71627"/>
                </a:lnTo>
                <a:lnTo>
                  <a:pt x="1562100" y="71627"/>
                </a:lnTo>
                <a:lnTo>
                  <a:pt x="15621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218810" y="2761869"/>
            <a:ext cx="2705100" cy="71755"/>
          </a:xfrm>
          <a:custGeom>
            <a:avLst/>
            <a:gdLst/>
            <a:ahLst/>
            <a:cxnLst/>
            <a:rect l="l" t="t" r="r" b="b"/>
            <a:pathLst>
              <a:path w="2705100" h="71755">
                <a:moveTo>
                  <a:pt x="2705100" y="0"/>
                </a:moveTo>
                <a:lnTo>
                  <a:pt x="0" y="0"/>
                </a:lnTo>
                <a:lnTo>
                  <a:pt x="0" y="71627"/>
                </a:lnTo>
                <a:lnTo>
                  <a:pt x="2705100" y="71627"/>
                </a:lnTo>
                <a:lnTo>
                  <a:pt x="27051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161410" y="4983860"/>
            <a:ext cx="2209800" cy="71755"/>
          </a:xfrm>
          <a:custGeom>
            <a:avLst/>
            <a:gdLst/>
            <a:ahLst/>
            <a:cxnLst/>
            <a:rect l="l" t="t" r="r" b="b"/>
            <a:pathLst>
              <a:path w="2209800" h="71754">
                <a:moveTo>
                  <a:pt x="2209800" y="0"/>
                </a:moveTo>
                <a:lnTo>
                  <a:pt x="0" y="0"/>
                </a:lnTo>
                <a:lnTo>
                  <a:pt x="0" y="71627"/>
                </a:lnTo>
                <a:lnTo>
                  <a:pt x="2209800" y="71627"/>
                </a:lnTo>
                <a:lnTo>
                  <a:pt x="22098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82802" y="1990725"/>
            <a:ext cx="7076440" cy="3812540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583565" marR="26034" indent="-551815">
              <a:lnSpc>
                <a:spcPts val="5840"/>
              </a:lnSpc>
              <a:spcBef>
                <a:spcPts val="82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21.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devil</a:t>
            </a:r>
            <a:r>
              <a:rPr dirty="0" sz="5400" spc="-5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controls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much of the</a:t>
            </a:r>
            <a:r>
              <a:rPr dirty="0" sz="54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world</a:t>
            </a:r>
            <a:endParaRPr sz="5400">
              <a:latin typeface="Arial"/>
              <a:cs typeface="Arial"/>
            </a:endParaRPr>
          </a:p>
          <a:p>
            <a:pPr marL="12700">
              <a:lnSpc>
                <a:spcPts val="5415"/>
              </a:lnSpc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and works at creating</a:t>
            </a:r>
            <a:endParaRPr sz="5400">
              <a:latin typeface="Arial"/>
              <a:cs typeface="Arial"/>
            </a:endParaRPr>
          </a:p>
          <a:p>
            <a:pPr marL="1251585" marR="102235" indent="-1143000">
              <a:lnSpc>
                <a:spcPts val="5830"/>
              </a:lnSpc>
              <a:spcBef>
                <a:spcPts val="41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 very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hostile</a:t>
            </a:r>
            <a:r>
              <a:rPr dirty="0" sz="5400" spc="-7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culture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to the</a:t>
            </a:r>
            <a:r>
              <a:rPr dirty="0" sz="54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Gospel.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4794" y="735837"/>
            <a:ext cx="253492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Luke</a:t>
            </a:r>
            <a:r>
              <a:rPr dirty="0" sz="4000" spc="-65">
                <a:solidFill>
                  <a:srgbClr val="FFFF00"/>
                </a:solidFill>
              </a:rPr>
              <a:t> </a:t>
            </a:r>
            <a:r>
              <a:rPr dirty="0" sz="4000" spc="-10">
                <a:solidFill>
                  <a:srgbClr val="FFFF00"/>
                </a:solidFill>
              </a:rPr>
              <a:t>4:5-6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245514" y="2077592"/>
            <a:ext cx="6807834" cy="273304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12700" marR="5080" indent="713105">
              <a:lnSpc>
                <a:spcPct val="90000"/>
              </a:lnSpc>
              <a:spcBef>
                <a:spcPts val="67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And he led Him up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showed Him all</a:t>
            </a:r>
            <a:r>
              <a:rPr dirty="0" sz="48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kingdoms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4800" spc="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world</a:t>
            </a:r>
            <a:endParaRPr sz="4800">
              <a:latin typeface="Arial"/>
              <a:cs typeface="Arial"/>
            </a:endParaRPr>
          </a:p>
          <a:p>
            <a:pPr marL="437515">
              <a:lnSpc>
                <a:spcPts val="5185"/>
              </a:lnSpc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in a moment of</a:t>
            </a:r>
            <a:r>
              <a:rPr dirty="0" sz="48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time.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04794" y="735837"/>
            <a:ext cx="253492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Luke</a:t>
            </a:r>
            <a:r>
              <a:rPr dirty="0" sz="4000" spc="-6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10" b="1">
                <a:solidFill>
                  <a:srgbClr val="FFFF00"/>
                </a:solidFill>
                <a:latin typeface="Arial"/>
                <a:cs typeface="Arial"/>
              </a:rPr>
              <a:t>4:5-6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4138" y="1543888"/>
            <a:ext cx="7490459" cy="207454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>
              <a:lnSpc>
                <a:spcPct val="90000"/>
              </a:lnSpc>
              <a:spcBef>
                <a:spcPts val="67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the devil said to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Him,  “I will give You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all this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domain and its</a:t>
            </a:r>
            <a:r>
              <a:rPr dirty="0" sz="4800" spc="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glory;</a:t>
            </a:r>
            <a:endParaRPr sz="4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0849" y="3519678"/>
            <a:ext cx="8001634" cy="207391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>
              <a:lnSpc>
                <a:spcPct val="90000"/>
              </a:lnSpc>
              <a:spcBef>
                <a:spcPts val="67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has been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handed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over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me, and I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give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it to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whomever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4800" spc="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wish.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4085" y="570203"/>
            <a:ext cx="8035290" cy="5682615"/>
          </a:xfrm>
          <a:prstGeom prst="rect">
            <a:avLst/>
          </a:prstGeom>
        </p:spPr>
        <p:txBody>
          <a:bodyPr wrap="square" lIns="0" tIns="177800" rIns="0" bIns="0" rtlCol="0" vert="horz">
            <a:spAutoFit/>
          </a:bodyPr>
          <a:lstStyle/>
          <a:p>
            <a:pPr algn="ctr" marR="149225">
              <a:lnSpc>
                <a:spcPct val="100000"/>
              </a:lnSpc>
              <a:spcBef>
                <a:spcPts val="1400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2 Corinthians</a:t>
            </a:r>
            <a:r>
              <a:rPr dirty="0" sz="4000" spc="2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10" b="1">
                <a:solidFill>
                  <a:srgbClr val="FFFF00"/>
                </a:solidFill>
                <a:latin typeface="Arial"/>
                <a:cs typeface="Arial"/>
              </a:rPr>
              <a:t>11:13-15</a:t>
            </a:r>
            <a:endParaRPr sz="4000">
              <a:latin typeface="Arial"/>
              <a:cs typeface="Arial"/>
            </a:endParaRPr>
          </a:p>
          <a:p>
            <a:pPr algn="ctr" marL="12700" marR="5080" indent="-1905">
              <a:lnSpc>
                <a:spcPct val="90000"/>
              </a:lnSpc>
              <a:spcBef>
                <a:spcPts val="214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For such men are false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apostles, deceitful workers,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disguising themselves as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apostles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4800" spc="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Christ.</a:t>
            </a:r>
            <a:endParaRPr sz="4800">
              <a:latin typeface="Arial"/>
              <a:cs typeface="Arial"/>
            </a:endParaRPr>
          </a:p>
          <a:p>
            <a:pPr algn="ctr" marL="201930" marR="193040">
              <a:lnSpc>
                <a:spcPts val="5180"/>
              </a:lnSpc>
              <a:spcBef>
                <a:spcPts val="80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No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wonder,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for even satan  disguises himself</a:t>
            </a:r>
            <a:r>
              <a:rPr dirty="0" sz="4800" spc="8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as</a:t>
            </a:r>
            <a:endParaRPr sz="4800">
              <a:latin typeface="Arial"/>
              <a:cs typeface="Arial"/>
            </a:endParaRPr>
          </a:p>
          <a:p>
            <a:pPr algn="ctr">
              <a:lnSpc>
                <a:spcPts val="5115"/>
              </a:lnSpc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 angel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4800" spc="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light.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2041" y="735837"/>
            <a:ext cx="544195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2 Corinthians </a:t>
            </a:r>
            <a:r>
              <a:rPr dirty="0" sz="4000" spc="-10" b="1">
                <a:solidFill>
                  <a:srgbClr val="FFFF00"/>
                </a:solidFill>
                <a:latin typeface="Arial"/>
                <a:cs typeface="Arial"/>
              </a:rPr>
              <a:t>11:13-15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8909" y="1543888"/>
            <a:ext cx="8331200" cy="3391535"/>
          </a:xfrm>
          <a:prstGeom prst="rect"/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>
              <a:lnSpc>
                <a:spcPct val="90000"/>
              </a:lnSpc>
              <a:spcBef>
                <a:spcPts val="675"/>
              </a:spcBef>
            </a:pPr>
            <a:r>
              <a:rPr dirty="0" spc="-5"/>
              <a:t>Therefore </a:t>
            </a:r>
            <a:r>
              <a:rPr dirty="0"/>
              <a:t>it is not </a:t>
            </a:r>
            <a:r>
              <a:rPr dirty="0" spc="-5"/>
              <a:t>surprising  </a:t>
            </a:r>
            <a:r>
              <a:rPr dirty="0"/>
              <a:t>if his </a:t>
            </a:r>
            <a:r>
              <a:rPr dirty="0" spc="-5"/>
              <a:t>servants also disguise  themselves </a:t>
            </a:r>
            <a:r>
              <a:rPr dirty="0"/>
              <a:t>as</a:t>
            </a:r>
            <a:r>
              <a:rPr dirty="0" spc="35"/>
              <a:t> </a:t>
            </a:r>
            <a:r>
              <a:rPr dirty="0"/>
              <a:t>servants</a:t>
            </a:r>
          </a:p>
          <a:p>
            <a:pPr algn="ctr" marL="1570355" marR="1561465" indent="-635">
              <a:lnSpc>
                <a:spcPts val="5190"/>
              </a:lnSpc>
              <a:spcBef>
                <a:spcPts val="75"/>
              </a:spcBef>
            </a:pPr>
            <a:r>
              <a:rPr dirty="0"/>
              <a:t>of righteousness,  whose end will</a:t>
            </a:r>
            <a:r>
              <a:rPr dirty="0" spc="-30"/>
              <a:t> </a:t>
            </a:r>
            <a:r>
              <a:rPr dirty="0" spc="-5"/>
              <a:t>be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93470" y="4836667"/>
            <a:ext cx="728154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according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dirty="0" sz="4800" spc="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deeds.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18610" y="1847469"/>
            <a:ext cx="1562100" cy="71755"/>
          </a:xfrm>
          <a:custGeom>
            <a:avLst/>
            <a:gdLst/>
            <a:ahLst/>
            <a:cxnLst/>
            <a:rect l="l" t="t" r="r" b="b"/>
            <a:pathLst>
              <a:path w="1562100" h="71755">
                <a:moveTo>
                  <a:pt x="1562100" y="0"/>
                </a:moveTo>
                <a:lnTo>
                  <a:pt x="0" y="0"/>
                </a:lnTo>
                <a:lnTo>
                  <a:pt x="0" y="71627"/>
                </a:lnTo>
                <a:lnTo>
                  <a:pt x="1562100" y="71627"/>
                </a:lnTo>
                <a:lnTo>
                  <a:pt x="15621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874898" y="4069460"/>
            <a:ext cx="1485900" cy="71755"/>
          </a:xfrm>
          <a:custGeom>
            <a:avLst/>
            <a:gdLst/>
            <a:ahLst/>
            <a:cxnLst/>
            <a:rect l="l" t="t" r="r" b="b"/>
            <a:pathLst>
              <a:path w="1485900" h="71754">
                <a:moveTo>
                  <a:pt x="1485900" y="0"/>
                </a:moveTo>
                <a:lnTo>
                  <a:pt x="0" y="0"/>
                </a:lnTo>
                <a:lnTo>
                  <a:pt x="0" y="71627"/>
                </a:lnTo>
                <a:lnTo>
                  <a:pt x="1485900" y="71627"/>
                </a:lnTo>
                <a:lnTo>
                  <a:pt x="14859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427598" y="4069460"/>
            <a:ext cx="2857500" cy="71755"/>
          </a:xfrm>
          <a:custGeom>
            <a:avLst/>
            <a:gdLst/>
            <a:ahLst/>
            <a:cxnLst/>
            <a:rect l="l" t="t" r="r" b="b"/>
            <a:pathLst>
              <a:path w="2857500" h="71754">
                <a:moveTo>
                  <a:pt x="2857500" y="0"/>
                </a:moveTo>
                <a:lnTo>
                  <a:pt x="0" y="0"/>
                </a:lnTo>
                <a:lnTo>
                  <a:pt x="0" y="71627"/>
                </a:lnTo>
                <a:lnTo>
                  <a:pt x="2857500" y="71627"/>
                </a:lnTo>
                <a:lnTo>
                  <a:pt x="28575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322698" y="5550725"/>
            <a:ext cx="2247900" cy="71755"/>
          </a:xfrm>
          <a:custGeom>
            <a:avLst/>
            <a:gdLst/>
            <a:ahLst/>
            <a:cxnLst/>
            <a:rect l="l" t="t" r="r" b="b"/>
            <a:pathLst>
              <a:path w="2247900" h="71754">
                <a:moveTo>
                  <a:pt x="2247900" y="0"/>
                </a:moveTo>
                <a:lnTo>
                  <a:pt x="0" y="0"/>
                </a:lnTo>
                <a:lnTo>
                  <a:pt x="0" y="71628"/>
                </a:lnTo>
                <a:lnTo>
                  <a:pt x="2247900" y="71628"/>
                </a:lnTo>
                <a:lnTo>
                  <a:pt x="22479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15797" y="1075766"/>
            <a:ext cx="7916545" cy="4552950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299085" marR="293370" indent="152400">
              <a:lnSpc>
                <a:spcPts val="5830"/>
              </a:lnSpc>
              <a:spcBef>
                <a:spcPts val="835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22. The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devil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controls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much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world</a:t>
            </a:r>
            <a:r>
              <a:rPr dirty="0" sz="5400" spc="-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endParaRPr sz="5400">
              <a:latin typeface="Arial"/>
              <a:cs typeface="Arial"/>
            </a:endParaRPr>
          </a:p>
          <a:p>
            <a:pPr algn="ctr" marL="12700" marR="5080">
              <a:lnSpc>
                <a:spcPts val="5830"/>
              </a:lnSpc>
              <a:spcBef>
                <a:spcPts val="10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works hard at creating</a:t>
            </a:r>
            <a:r>
              <a:rPr dirty="0" sz="5400" spc="-1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world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view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dirty="0" sz="54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theology</a:t>
            </a:r>
            <a:endParaRPr sz="5400">
              <a:latin typeface="Arial"/>
              <a:cs typeface="Arial"/>
            </a:endParaRPr>
          </a:p>
          <a:p>
            <a:pPr algn="ctr" marL="299085" marR="290195">
              <a:lnSpc>
                <a:spcPts val="5830"/>
              </a:lnSpc>
              <a:spcBef>
                <a:spcPts val="5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that makes the</a:t>
            </a:r>
            <a:r>
              <a:rPr dirty="0" sz="5400" spc="-1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Gospel  seem</a:t>
            </a:r>
            <a:r>
              <a:rPr dirty="0" sz="54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foolish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59532" y="735837"/>
            <a:ext cx="442785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1 Corinthians</a:t>
            </a:r>
            <a:r>
              <a:rPr dirty="0" sz="4000" spc="-3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1:18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4242" y="1543888"/>
            <a:ext cx="7354570" cy="207454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065" marR="5080">
              <a:lnSpc>
                <a:spcPct val="90000"/>
              </a:lnSpc>
              <a:spcBef>
                <a:spcPts val="67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For the word of the</a:t>
            </a:r>
            <a:r>
              <a:rPr dirty="0" sz="48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cross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foolishness to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those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who are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perishing,</a:t>
            </a:r>
            <a:endParaRPr sz="4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11986" y="3519678"/>
            <a:ext cx="6877684" cy="207391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1386840" marR="5080" indent="-1374775">
              <a:lnSpc>
                <a:spcPct val="90000"/>
              </a:lnSpc>
              <a:spcBef>
                <a:spcPts val="67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but to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us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who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being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saved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is the  power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48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God.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7860" y="735837"/>
            <a:ext cx="375094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Revelation</a:t>
            </a:r>
            <a:r>
              <a:rPr dirty="0" sz="4000" spc="-45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12:9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50265" y="1848992"/>
            <a:ext cx="8201659" cy="339153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065" marR="5080" indent="1270">
              <a:lnSpc>
                <a:spcPct val="90000"/>
              </a:lnSpc>
              <a:spcBef>
                <a:spcPts val="67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And the great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dragon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was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thrown down, the serpent of  old who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is called the devil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satan, who deceives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whole</a:t>
            </a:r>
            <a:r>
              <a:rPr dirty="0" sz="4800" spc="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world;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97860" y="735837"/>
            <a:ext cx="375094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Revelation</a:t>
            </a:r>
            <a:r>
              <a:rPr dirty="0" sz="4000" spc="-4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12:9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9429" y="2077592"/>
            <a:ext cx="7860665" cy="207454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>
              <a:lnSpc>
                <a:spcPct val="90000"/>
              </a:lnSpc>
              <a:spcBef>
                <a:spcPts val="67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he was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thrown down to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earth, and his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angels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were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thrown down with</a:t>
            </a:r>
            <a:r>
              <a:rPr dirty="0" sz="4800" spc="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him.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6129" y="735837"/>
            <a:ext cx="403288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Revelation</a:t>
            </a:r>
            <a:r>
              <a:rPr dirty="0" sz="4000" spc="-45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20:15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093114" y="1533220"/>
            <a:ext cx="7114540" cy="3812540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algn="ctr" marL="12700" marR="5080" indent="-635">
              <a:lnSpc>
                <a:spcPct val="90000"/>
              </a:lnSpc>
              <a:spcBef>
                <a:spcPts val="750"/>
              </a:spcBef>
              <a:tabLst>
                <a:tab pos="5309235" algn="l"/>
              </a:tabLst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anyone’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dirty="0" sz="5400" spc="-20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e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was not found</a:t>
            </a:r>
            <a:r>
              <a:rPr dirty="0" sz="5400" spc="-1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written  in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book of</a:t>
            </a:r>
            <a:r>
              <a:rPr dirty="0" sz="54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life,</a:t>
            </a:r>
            <a:endParaRPr sz="5400">
              <a:latin typeface="Arial"/>
              <a:cs typeface="Arial"/>
            </a:endParaRPr>
          </a:p>
          <a:p>
            <a:pPr algn="ctr" marL="449580" marR="443865">
              <a:lnSpc>
                <a:spcPts val="5830"/>
              </a:lnSpc>
              <a:spcBef>
                <a:spcPts val="90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he was thrown</a:t>
            </a:r>
            <a:r>
              <a:rPr dirty="0" sz="5400" spc="-1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into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 lake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54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fire.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7029" y="570203"/>
            <a:ext cx="8166100" cy="5023485"/>
          </a:xfrm>
          <a:prstGeom prst="rect">
            <a:avLst/>
          </a:prstGeom>
        </p:spPr>
        <p:txBody>
          <a:bodyPr wrap="square" lIns="0" tIns="177800" rIns="0" bIns="0" rtlCol="0" vert="horz">
            <a:spAutoFit/>
          </a:bodyPr>
          <a:lstStyle/>
          <a:p>
            <a:pPr algn="ctr" marR="144145">
              <a:lnSpc>
                <a:spcPct val="100000"/>
              </a:lnSpc>
              <a:spcBef>
                <a:spcPts val="1400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1 Timothy</a:t>
            </a:r>
            <a:r>
              <a:rPr dirty="0" sz="4000" spc="1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4:1</a:t>
            </a:r>
            <a:endParaRPr sz="4000">
              <a:latin typeface="Arial"/>
              <a:cs typeface="Arial"/>
            </a:endParaRPr>
          </a:p>
          <a:p>
            <a:pPr algn="ctr" marL="12700" marR="5080">
              <a:lnSpc>
                <a:spcPct val="90000"/>
              </a:lnSpc>
              <a:spcBef>
                <a:spcPts val="214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But the Spirit explicitly</a:t>
            </a:r>
            <a:r>
              <a:rPr dirty="0" sz="48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says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that in later times some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will  fall away from the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faith,  paying attention to deceitful  spirits and</a:t>
            </a:r>
            <a:r>
              <a:rPr dirty="0" sz="4800" spc="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doctrines</a:t>
            </a:r>
            <a:endParaRPr sz="4800">
              <a:latin typeface="Arial"/>
              <a:cs typeface="Arial"/>
            </a:endParaRPr>
          </a:p>
          <a:p>
            <a:pPr algn="ctr">
              <a:lnSpc>
                <a:spcPts val="5185"/>
              </a:lnSpc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 demons.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79698" y="2457069"/>
            <a:ext cx="1562100" cy="71755"/>
          </a:xfrm>
          <a:custGeom>
            <a:avLst/>
            <a:gdLst/>
            <a:ahLst/>
            <a:cxnLst/>
            <a:rect l="l" t="t" r="r" b="b"/>
            <a:pathLst>
              <a:path w="1562100" h="71755">
                <a:moveTo>
                  <a:pt x="1562100" y="0"/>
                </a:moveTo>
                <a:lnTo>
                  <a:pt x="0" y="0"/>
                </a:lnTo>
                <a:lnTo>
                  <a:pt x="0" y="71627"/>
                </a:lnTo>
                <a:lnTo>
                  <a:pt x="1562100" y="71627"/>
                </a:lnTo>
                <a:lnTo>
                  <a:pt x="15621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932298" y="2457069"/>
            <a:ext cx="2133600" cy="71755"/>
          </a:xfrm>
          <a:custGeom>
            <a:avLst/>
            <a:gdLst/>
            <a:ahLst/>
            <a:cxnLst/>
            <a:rect l="l" t="t" r="r" b="b"/>
            <a:pathLst>
              <a:path w="2133600" h="71755">
                <a:moveTo>
                  <a:pt x="2133600" y="0"/>
                </a:moveTo>
                <a:lnTo>
                  <a:pt x="0" y="0"/>
                </a:lnTo>
                <a:lnTo>
                  <a:pt x="0" y="71627"/>
                </a:lnTo>
                <a:lnTo>
                  <a:pt x="2133600" y="71627"/>
                </a:lnTo>
                <a:lnTo>
                  <a:pt x="2133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666610" y="3197732"/>
            <a:ext cx="1447800" cy="71755"/>
          </a:xfrm>
          <a:custGeom>
            <a:avLst/>
            <a:gdLst/>
            <a:ahLst/>
            <a:cxnLst/>
            <a:rect l="l" t="t" r="r" b="b"/>
            <a:pathLst>
              <a:path w="1447800" h="71754">
                <a:moveTo>
                  <a:pt x="1447800" y="0"/>
                </a:moveTo>
                <a:lnTo>
                  <a:pt x="0" y="0"/>
                </a:lnTo>
                <a:lnTo>
                  <a:pt x="0" y="71627"/>
                </a:lnTo>
                <a:lnTo>
                  <a:pt x="1447800" y="71627"/>
                </a:lnTo>
                <a:lnTo>
                  <a:pt x="14478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836798" y="6160325"/>
            <a:ext cx="1676400" cy="71755"/>
          </a:xfrm>
          <a:custGeom>
            <a:avLst/>
            <a:gdLst/>
            <a:ahLst/>
            <a:cxnLst/>
            <a:rect l="l" t="t" r="r" b="b"/>
            <a:pathLst>
              <a:path w="1676400" h="71754">
                <a:moveTo>
                  <a:pt x="1676400" y="0"/>
                </a:moveTo>
                <a:lnTo>
                  <a:pt x="0" y="0"/>
                </a:lnTo>
                <a:lnTo>
                  <a:pt x="0" y="71628"/>
                </a:lnTo>
                <a:lnTo>
                  <a:pt x="1676400" y="71628"/>
                </a:lnTo>
                <a:lnTo>
                  <a:pt x="16764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15797" y="1685925"/>
            <a:ext cx="7911465" cy="4552950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413384" marR="5080" indent="-401320">
              <a:lnSpc>
                <a:spcPts val="5840"/>
              </a:lnSpc>
              <a:spcBef>
                <a:spcPts val="82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23.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devil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knows</a:t>
            </a:r>
            <a:r>
              <a:rPr dirty="0" sz="5400" spc="-8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that  lost people must</a:t>
            </a:r>
            <a:r>
              <a:rPr dirty="0" sz="5400" spc="-9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hear</a:t>
            </a:r>
            <a:endParaRPr sz="5400">
              <a:latin typeface="Arial"/>
              <a:cs typeface="Arial"/>
            </a:endParaRPr>
          </a:p>
          <a:p>
            <a:pPr algn="ctr" marL="2540">
              <a:lnSpc>
                <a:spcPts val="5415"/>
              </a:lnSpc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Gospel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dirty="0" sz="54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5400">
              <a:latin typeface="Arial"/>
              <a:cs typeface="Arial"/>
            </a:endParaRPr>
          </a:p>
          <a:p>
            <a:pPr algn="ctr" marL="184785" marR="170180">
              <a:lnSpc>
                <a:spcPct val="90000"/>
              </a:lnSpc>
              <a:spcBef>
                <a:spcPts val="325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believer to be saved</a:t>
            </a:r>
            <a:r>
              <a:rPr dirty="0" sz="5400" spc="-1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so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he works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us so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that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we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don’t</a:t>
            </a:r>
            <a:r>
              <a:rPr dirty="0" sz="5400" spc="-3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witness.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4942" y="735837"/>
            <a:ext cx="321627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Matthew</a:t>
            </a:r>
            <a:r>
              <a:rPr dirty="0" sz="4000" spc="-40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9:37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076350" y="1543888"/>
            <a:ext cx="7153909" cy="2733040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marL="1249680" marR="1250950" indent="423545">
              <a:lnSpc>
                <a:spcPts val="5180"/>
              </a:lnSpc>
              <a:spcBef>
                <a:spcPts val="75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Then He said  to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His</a:t>
            </a:r>
            <a:r>
              <a:rPr dirty="0" sz="4800" spc="-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disciples,</a:t>
            </a:r>
            <a:endParaRPr sz="4800">
              <a:latin typeface="Arial"/>
              <a:cs typeface="Arial"/>
            </a:endParaRPr>
          </a:p>
          <a:p>
            <a:pPr marL="79375" marR="5080" indent="-67310">
              <a:lnSpc>
                <a:spcPts val="5180"/>
              </a:lnSpc>
              <a:spcBef>
                <a:spcPts val="1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“The harvest is plentiful,  but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workers are</a:t>
            </a:r>
            <a:r>
              <a:rPr dirty="0" sz="4800" spc="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few.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80510" y="2761869"/>
            <a:ext cx="2476500" cy="71755"/>
          </a:xfrm>
          <a:custGeom>
            <a:avLst/>
            <a:gdLst/>
            <a:ahLst/>
            <a:cxnLst/>
            <a:rect l="l" t="t" r="r" b="b"/>
            <a:pathLst>
              <a:path w="2476500" h="71755">
                <a:moveTo>
                  <a:pt x="2476500" y="0"/>
                </a:moveTo>
                <a:lnTo>
                  <a:pt x="0" y="0"/>
                </a:lnTo>
                <a:lnTo>
                  <a:pt x="0" y="71627"/>
                </a:lnTo>
                <a:lnTo>
                  <a:pt x="2476500" y="71627"/>
                </a:lnTo>
                <a:lnTo>
                  <a:pt x="24765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103498" y="4243196"/>
            <a:ext cx="2324100" cy="71755"/>
          </a:xfrm>
          <a:custGeom>
            <a:avLst/>
            <a:gdLst/>
            <a:ahLst/>
            <a:cxnLst/>
            <a:rect l="l" t="t" r="r" b="b"/>
            <a:pathLst>
              <a:path w="2324100" h="71754">
                <a:moveTo>
                  <a:pt x="2324100" y="0"/>
                </a:moveTo>
                <a:lnTo>
                  <a:pt x="0" y="0"/>
                </a:lnTo>
                <a:lnTo>
                  <a:pt x="0" y="71627"/>
                </a:lnTo>
                <a:lnTo>
                  <a:pt x="2324100" y="71627"/>
                </a:lnTo>
                <a:lnTo>
                  <a:pt x="23241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837298" y="4243196"/>
            <a:ext cx="1600200" cy="71755"/>
          </a:xfrm>
          <a:custGeom>
            <a:avLst/>
            <a:gdLst/>
            <a:ahLst/>
            <a:cxnLst/>
            <a:rect l="l" t="t" r="r" b="b"/>
            <a:pathLst>
              <a:path w="1600200" h="71754">
                <a:moveTo>
                  <a:pt x="1600200" y="0"/>
                </a:moveTo>
                <a:lnTo>
                  <a:pt x="0" y="0"/>
                </a:lnTo>
                <a:lnTo>
                  <a:pt x="0" y="71627"/>
                </a:lnTo>
                <a:lnTo>
                  <a:pt x="1600200" y="71627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15797" y="1990725"/>
            <a:ext cx="7916545" cy="3071495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marL="12700" marR="5080" indent="400685">
              <a:lnSpc>
                <a:spcPct val="90000"/>
              </a:lnSpc>
              <a:spcBef>
                <a:spcPts val="74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24.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prayers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saints are what</a:t>
            </a:r>
            <a:r>
              <a:rPr dirty="0" sz="5400" spc="-1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prompts  God to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restrict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54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work</a:t>
            </a:r>
            <a:endParaRPr sz="5400">
              <a:latin typeface="Arial"/>
              <a:cs typeface="Arial"/>
            </a:endParaRPr>
          </a:p>
          <a:p>
            <a:pPr marL="1556385">
              <a:lnSpc>
                <a:spcPts val="5835"/>
              </a:lnSpc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of the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evil</a:t>
            </a:r>
            <a:r>
              <a:rPr dirty="0" sz="54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one.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3166" y="735837"/>
            <a:ext cx="267906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Psalm</a:t>
            </a:r>
            <a:r>
              <a:rPr dirty="0" sz="4000" spc="-60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35:1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51789" y="1543888"/>
            <a:ext cx="8201025" cy="2733040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algn="ctr" marL="12065" marR="5080">
              <a:lnSpc>
                <a:spcPts val="5180"/>
              </a:lnSpc>
              <a:spcBef>
                <a:spcPts val="75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Contend,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 Lord, with those  who contend with</a:t>
            </a:r>
            <a:r>
              <a:rPr dirty="0" sz="4800" spc="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me;</a:t>
            </a:r>
            <a:endParaRPr sz="4800">
              <a:latin typeface="Arial"/>
              <a:cs typeface="Arial"/>
            </a:endParaRPr>
          </a:p>
          <a:p>
            <a:pPr algn="ctr" marL="975994" marR="973455" indent="1905">
              <a:lnSpc>
                <a:spcPts val="5180"/>
              </a:lnSpc>
              <a:spcBef>
                <a:spcPts val="1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fight against those  who fight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against</a:t>
            </a:r>
            <a:r>
              <a:rPr dirty="0" sz="4800" spc="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me.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5035" y="3273933"/>
            <a:ext cx="1447800" cy="71755"/>
          </a:xfrm>
          <a:custGeom>
            <a:avLst/>
            <a:gdLst/>
            <a:ahLst/>
            <a:cxnLst/>
            <a:rect l="l" t="t" r="r" b="b"/>
            <a:pathLst>
              <a:path w="1447800" h="71754">
                <a:moveTo>
                  <a:pt x="1447800" y="0"/>
                </a:moveTo>
                <a:lnTo>
                  <a:pt x="0" y="0"/>
                </a:lnTo>
                <a:lnTo>
                  <a:pt x="0" y="71627"/>
                </a:lnTo>
                <a:lnTo>
                  <a:pt x="1447800" y="71627"/>
                </a:lnTo>
                <a:lnTo>
                  <a:pt x="14478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62634" y="4014596"/>
            <a:ext cx="3162300" cy="71755"/>
          </a:xfrm>
          <a:custGeom>
            <a:avLst/>
            <a:gdLst/>
            <a:ahLst/>
            <a:cxnLst/>
            <a:rect l="l" t="t" r="r" b="b"/>
            <a:pathLst>
              <a:path w="3162300" h="71754">
                <a:moveTo>
                  <a:pt x="3162300" y="0"/>
                </a:moveTo>
                <a:lnTo>
                  <a:pt x="0" y="0"/>
                </a:lnTo>
                <a:lnTo>
                  <a:pt x="0" y="71627"/>
                </a:lnTo>
                <a:lnTo>
                  <a:pt x="3162300" y="71627"/>
                </a:lnTo>
                <a:lnTo>
                  <a:pt x="31623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34135" y="4755260"/>
            <a:ext cx="2438400" cy="71755"/>
          </a:xfrm>
          <a:custGeom>
            <a:avLst/>
            <a:gdLst/>
            <a:ahLst/>
            <a:cxnLst/>
            <a:rect l="l" t="t" r="r" b="b"/>
            <a:pathLst>
              <a:path w="2438400" h="71754">
                <a:moveTo>
                  <a:pt x="2438400" y="0"/>
                </a:moveTo>
                <a:lnTo>
                  <a:pt x="0" y="0"/>
                </a:lnTo>
                <a:lnTo>
                  <a:pt x="0" y="71627"/>
                </a:lnTo>
                <a:lnTo>
                  <a:pt x="2438400" y="71627"/>
                </a:lnTo>
                <a:lnTo>
                  <a:pt x="24384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15797" y="1762125"/>
            <a:ext cx="7837170" cy="3811904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marL="146685" marR="5080" indent="-134620">
              <a:lnSpc>
                <a:spcPct val="90000"/>
              </a:lnSpc>
              <a:spcBef>
                <a:spcPts val="74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25.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God’s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children</a:t>
            </a:r>
            <a:r>
              <a:rPr dirty="0" sz="5400" spc="-9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don’t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 pray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much because of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busyness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, lack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54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faith,</a:t>
            </a:r>
            <a:endParaRPr sz="5400">
              <a:latin typeface="Arial"/>
              <a:cs typeface="Arial"/>
            </a:endParaRPr>
          </a:p>
          <a:p>
            <a:pPr marL="1821814" marR="707390" indent="-1103630">
              <a:lnSpc>
                <a:spcPts val="5830"/>
              </a:lnSpc>
              <a:spcBef>
                <a:spcPts val="90"/>
              </a:spcBef>
            </a:pP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timidity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dirty="0" sz="5400" spc="-10" b="1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lack</a:t>
            </a:r>
            <a:r>
              <a:rPr dirty="0" sz="5400" spc="-7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compassion.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75838" y="735837"/>
            <a:ext cx="259461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1 Peter</a:t>
            </a:r>
            <a:r>
              <a:rPr dirty="0" sz="4000" spc="-6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4:7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1228" y="1848992"/>
            <a:ext cx="6398895" cy="2074545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algn="ctr" marL="230504" marR="227329">
              <a:lnSpc>
                <a:spcPts val="5190"/>
              </a:lnSpc>
              <a:spcBef>
                <a:spcPts val="74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end of</a:t>
            </a:r>
            <a:r>
              <a:rPr dirty="0" sz="4800" spc="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all</a:t>
            </a:r>
            <a:r>
              <a:rPr dirty="0" sz="48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things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is near;</a:t>
            </a:r>
            <a:r>
              <a:rPr dirty="0" sz="48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therefore,</a:t>
            </a:r>
            <a:endParaRPr sz="4800">
              <a:latin typeface="Arial"/>
              <a:cs typeface="Arial"/>
            </a:endParaRPr>
          </a:p>
          <a:p>
            <a:pPr algn="ctr">
              <a:lnSpc>
                <a:spcPts val="5105"/>
              </a:lnSpc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 sound</a:t>
            </a:r>
            <a:r>
              <a:rPr dirty="0" sz="48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judgment</a:t>
            </a:r>
            <a:endParaRPr sz="4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4069" y="3824427"/>
            <a:ext cx="6671945" cy="1416050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marL="657225" marR="5080" indent="-645160">
              <a:lnSpc>
                <a:spcPts val="5180"/>
              </a:lnSpc>
              <a:spcBef>
                <a:spcPts val="75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sober spirit for</a:t>
            </a:r>
            <a:r>
              <a:rPr dirty="0" sz="48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purpose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4800" spc="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prayer.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68345" y="735837"/>
            <a:ext cx="3608704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Colossians</a:t>
            </a:r>
            <a:r>
              <a:rPr dirty="0" sz="4000" spc="-5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4:2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9097" y="1925192"/>
            <a:ext cx="8365490" cy="2074545"/>
          </a:xfrm>
          <a:prstGeom prst="rect"/>
        </p:spPr>
        <p:txBody>
          <a:bodyPr wrap="square" lIns="0" tIns="94615" rIns="0" bIns="0" rtlCol="0" vert="horz">
            <a:spAutoFit/>
          </a:bodyPr>
          <a:lstStyle/>
          <a:p>
            <a:pPr algn="ctr" marL="12065" marR="5080">
              <a:lnSpc>
                <a:spcPts val="5190"/>
              </a:lnSpc>
              <a:spcBef>
                <a:spcPts val="745"/>
              </a:spcBef>
            </a:pPr>
            <a:r>
              <a:rPr dirty="0" spc="-5"/>
              <a:t>Devote yourselves </a:t>
            </a:r>
            <a:r>
              <a:rPr dirty="0"/>
              <a:t>to </a:t>
            </a:r>
            <a:r>
              <a:rPr dirty="0" spc="-5"/>
              <a:t>prayer,  keeping alert </a:t>
            </a:r>
            <a:r>
              <a:rPr dirty="0"/>
              <a:t>in</a:t>
            </a:r>
            <a:r>
              <a:rPr dirty="0" spc="40"/>
              <a:t> </a:t>
            </a:r>
            <a:r>
              <a:rPr dirty="0"/>
              <a:t>it</a:t>
            </a:r>
          </a:p>
          <a:p>
            <a:pPr algn="ctr" marL="2540">
              <a:lnSpc>
                <a:spcPts val="5105"/>
              </a:lnSpc>
            </a:pPr>
            <a:r>
              <a:rPr dirty="0"/>
              <a:t>with </a:t>
            </a:r>
            <a:r>
              <a:rPr dirty="0" spc="-5"/>
              <a:t>an</a:t>
            </a:r>
            <a:r>
              <a:rPr dirty="0" spc="5"/>
              <a:t> </a:t>
            </a:r>
            <a:r>
              <a:rPr dirty="0" spc="-5"/>
              <a:t>attitude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82748" y="3900627"/>
            <a:ext cx="4700270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48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thanksgiving.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07489" y="735837"/>
            <a:ext cx="513270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1 Thessalonians</a:t>
            </a:r>
            <a:r>
              <a:rPr dirty="0" sz="4000" spc="-4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5:17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1402" y="2371801"/>
            <a:ext cx="7077075" cy="8489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Pray without</a:t>
            </a:r>
            <a:r>
              <a:rPr dirty="0" sz="5400" spc="-9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ceasing.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0557" y="379557"/>
            <a:ext cx="8101330" cy="4784725"/>
          </a:xfrm>
          <a:prstGeom prst="rect">
            <a:avLst/>
          </a:prstGeom>
        </p:spPr>
        <p:txBody>
          <a:bodyPr wrap="square" lIns="0" tIns="368300" rIns="0" bIns="0" rtlCol="0" vert="horz">
            <a:spAutoFit/>
          </a:bodyPr>
          <a:lstStyle/>
          <a:p>
            <a:pPr algn="ctr" marR="150495">
              <a:lnSpc>
                <a:spcPct val="100000"/>
              </a:lnSpc>
              <a:spcBef>
                <a:spcPts val="2900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Ephesians</a:t>
            </a:r>
            <a:r>
              <a:rPr dirty="0" sz="4000" spc="-1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6:16-18</a:t>
            </a:r>
            <a:endParaRPr sz="4000">
              <a:latin typeface="Arial"/>
              <a:cs typeface="Arial"/>
            </a:endParaRPr>
          </a:p>
          <a:p>
            <a:pPr marL="12700" marR="5080" indent="1610995">
              <a:lnSpc>
                <a:spcPct val="90000"/>
              </a:lnSpc>
              <a:spcBef>
                <a:spcPts val="394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In addition to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all,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taking up the shield of faith  with which you will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be able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extinguish all the</a:t>
            </a:r>
            <a:r>
              <a:rPr dirty="0" sz="48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flaming</a:t>
            </a:r>
            <a:endParaRPr sz="4800">
              <a:latin typeface="Arial"/>
              <a:cs typeface="Arial"/>
            </a:endParaRPr>
          </a:p>
          <a:p>
            <a:pPr marL="826769">
              <a:lnSpc>
                <a:spcPts val="5185"/>
              </a:lnSpc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arrows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evil</a:t>
            </a:r>
            <a:r>
              <a:rPr dirty="0" sz="4800" spc="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one.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24733" y="735837"/>
            <a:ext cx="349821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Matthew</a:t>
            </a:r>
            <a:r>
              <a:rPr dirty="0" sz="4000" spc="-3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25:41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95885" rIns="0" bIns="0" rtlCol="0" vert="horz">
            <a:spAutoFit/>
          </a:bodyPr>
          <a:lstStyle/>
          <a:p>
            <a:pPr algn="ctr" marL="617855" marR="612775">
              <a:lnSpc>
                <a:spcPts val="5180"/>
              </a:lnSpc>
              <a:spcBef>
                <a:spcPts val="755"/>
              </a:spcBef>
            </a:pPr>
            <a:r>
              <a:rPr dirty="0" sz="4800"/>
              <a:t>“Then </a:t>
            </a:r>
            <a:r>
              <a:rPr dirty="0" sz="4800" spc="-5"/>
              <a:t>He </a:t>
            </a:r>
            <a:r>
              <a:rPr dirty="0" sz="4800"/>
              <a:t>will </a:t>
            </a:r>
            <a:r>
              <a:rPr dirty="0" sz="4800" spc="-5"/>
              <a:t>also say  </a:t>
            </a:r>
            <a:r>
              <a:rPr dirty="0" sz="4800"/>
              <a:t>to </a:t>
            </a:r>
            <a:r>
              <a:rPr dirty="0" sz="4800" spc="-5"/>
              <a:t>those </a:t>
            </a:r>
            <a:r>
              <a:rPr dirty="0" sz="4800"/>
              <a:t>on </a:t>
            </a:r>
            <a:r>
              <a:rPr dirty="0" sz="4800" spc="-5"/>
              <a:t>His</a:t>
            </a:r>
            <a:r>
              <a:rPr dirty="0" sz="4800" spc="5"/>
              <a:t> </a:t>
            </a:r>
            <a:r>
              <a:rPr dirty="0" sz="4800"/>
              <a:t>left,</a:t>
            </a:r>
            <a:endParaRPr sz="4800"/>
          </a:p>
          <a:p>
            <a:pPr algn="ctr" marL="10795" marR="5080">
              <a:lnSpc>
                <a:spcPts val="5180"/>
              </a:lnSpc>
              <a:spcBef>
                <a:spcPts val="15"/>
              </a:spcBef>
            </a:pPr>
            <a:r>
              <a:rPr dirty="0" sz="4800"/>
              <a:t>‘Depart </a:t>
            </a:r>
            <a:r>
              <a:rPr dirty="0" sz="4800" spc="-5"/>
              <a:t>from Me, </a:t>
            </a:r>
            <a:r>
              <a:rPr dirty="0" sz="4800" spc="-10"/>
              <a:t>accursed  </a:t>
            </a:r>
            <a:r>
              <a:rPr dirty="0" sz="4800" spc="-5"/>
              <a:t>ones, </a:t>
            </a:r>
            <a:r>
              <a:rPr dirty="0" sz="4800"/>
              <a:t>into </a:t>
            </a:r>
            <a:r>
              <a:rPr dirty="0" sz="4800" spc="-5"/>
              <a:t>the eternal</a:t>
            </a:r>
            <a:r>
              <a:rPr dirty="0" sz="4800" spc="90"/>
              <a:t> </a:t>
            </a:r>
            <a:r>
              <a:rPr dirty="0" sz="4800" spc="-5"/>
              <a:t>fire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974242" y="4178300"/>
            <a:ext cx="7353300" cy="2074545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algn="ctr" marL="12065" marR="5080">
              <a:lnSpc>
                <a:spcPts val="5180"/>
              </a:lnSpc>
              <a:spcBef>
                <a:spcPts val="75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which has been prepared  for the devil</a:t>
            </a:r>
            <a:endParaRPr sz="4800">
              <a:latin typeface="Arial"/>
              <a:cs typeface="Arial"/>
            </a:endParaRPr>
          </a:p>
          <a:p>
            <a:pPr algn="ctr">
              <a:lnSpc>
                <a:spcPts val="5115"/>
              </a:lnSpc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his</a:t>
            </a:r>
            <a:r>
              <a:rPr dirty="0" sz="4800" spc="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angels.’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45817" y="735837"/>
            <a:ext cx="445262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Ephesians</a:t>
            </a:r>
            <a:r>
              <a:rPr dirty="0" sz="4000" spc="-7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6:16-18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75919" rIns="0" bIns="0" rtlCol="0" vert="horz">
            <a:spAutoFit/>
          </a:bodyPr>
          <a:lstStyle/>
          <a:p>
            <a:pPr algn="ctr" marL="1047115" marR="1038225">
              <a:lnSpc>
                <a:spcPts val="5190"/>
              </a:lnSpc>
              <a:spcBef>
                <a:spcPts val="745"/>
              </a:spcBef>
            </a:pPr>
            <a:r>
              <a:rPr dirty="0" spc="-5"/>
              <a:t>And take the helmet 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salvation,</a:t>
            </a:r>
          </a:p>
          <a:p>
            <a:pPr algn="ctr">
              <a:lnSpc>
                <a:spcPts val="5105"/>
              </a:lnSpc>
            </a:pPr>
            <a:r>
              <a:rPr dirty="0" spc="-5"/>
              <a:t>and the sword of the</a:t>
            </a:r>
            <a:r>
              <a:rPr dirty="0" spc="114"/>
              <a:t> </a:t>
            </a:r>
            <a:r>
              <a:rPr dirty="0" spc="-5"/>
              <a:t>Spirit,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22426" y="3900627"/>
            <a:ext cx="7456170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which is the word of</a:t>
            </a:r>
            <a:r>
              <a:rPr dirty="0" sz="48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God.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5817" y="735837"/>
            <a:ext cx="445262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Ephesians</a:t>
            </a:r>
            <a:r>
              <a:rPr dirty="0" sz="4000" spc="-75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6:16-18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34085" y="1543888"/>
            <a:ext cx="8028305" cy="4050029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 indent="1270">
              <a:lnSpc>
                <a:spcPct val="90000"/>
              </a:lnSpc>
              <a:spcBef>
                <a:spcPts val="67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all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prayer and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petition  pray at all times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Spirit, and with this in</a:t>
            </a:r>
            <a:r>
              <a:rPr dirty="0" sz="48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view,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alert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all  perseverance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petition  for all the</a:t>
            </a:r>
            <a:r>
              <a:rPr dirty="0" sz="4800" spc="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saints.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0923" y="5267325"/>
            <a:ext cx="1600200" cy="71755"/>
          </a:xfrm>
          <a:custGeom>
            <a:avLst/>
            <a:gdLst/>
            <a:ahLst/>
            <a:cxnLst/>
            <a:rect l="l" t="t" r="r" b="b"/>
            <a:pathLst>
              <a:path w="1600200" h="71754">
                <a:moveTo>
                  <a:pt x="1600200" y="0"/>
                </a:moveTo>
                <a:lnTo>
                  <a:pt x="0" y="0"/>
                </a:lnTo>
                <a:lnTo>
                  <a:pt x="0" y="71628"/>
                </a:lnTo>
                <a:lnTo>
                  <a:pt x="1600200" y="71628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046598" y="5267325"/>
            <a:ext cx="3238500" cy="71755"/>
          </a:xfrm>
          <a:custGeom>
            <a:avLst/>
            <a:gdLst/>
            <a:ahLst/>
            <a:cxnLst/>
            <a:rect l="l" t="t" r="r" b="b"/>
            <a:pathLst>
              <a:path w="3238500" h="71754">
                <a:moveTo>
                  <a:pt x="3238500" y="0"/>
                </a:moveTo>
                <a:lnTo>
                  <a:pt x="0" y="0"/>
                </a:lnTo>
                <a:lnTo>
                  <a:pt x="0" y="71628"/>
                </a:lnTo>
                <a:lnTo>
                  <a:pt x="3238500" y="71628"/>
                </a:lnTo>
                <a:lnTo>
                  <a:pt x="32385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322698" y="6007925"/>
            <a:ext cx="1905000" cy="71755"/>
          </a:xfrm>
          <a:custGeom>
            <a:avLst/>
            <a:gdLst/>
            <a:ahLst/>
            <a:cxnLst/>
            <a:rect l="l" t="t" r="r" b="b"/>
            <a:pathLst>
              <a:path w="1905000" h="71754">
                <a:moveTo>
                  <a:pt x="1905000" y="0"/>
                </a:moveTo>
                <a:lnTo>
                  <a:pt x="0" y="0"/>
                </a:lnTo>
                <a:lnTo>
                  <a:pt x="0" y="71628"/>
                </a:lnTo>
                <a:lnTo>
                  <a:pt x="1905000" y="71628"/>
                </a:lnTo>
                <a:lnTo>
                  <a:pt x="19050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68197" y="1533220"/>
            <a:ext cx="7531100" cy="4553585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1003300" marR="400685" indent="-589915">
              <a:lnSpc>
                <a:spcPts val="5830"/>
              </a:lnSpc>
              <a:spcBef>
                <a:spcPts val="835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26. The Second</a:t>
            </a:r>
            <a:r>
              <a:rPr dirty="0" sz="5400" spc="-1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Step  in the strategy</a:t>
            </a:r>
            <a:r>
              <a:rPr dirty="0" sz="5400" spc="-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endParaRPr sz="5400">
              <a:latin typeface="Arial"/>
              <a:cs typeface="Arial"/>
            </a:endParaRPr>
          </a:p>
          <a:p>
            <a:pPr algn="ctr" marL="12700" marR="5080" indent="4445">
              <a:lnSpc>
                <a:spcPts val="5830"/>
              </a:lnSpc>
              <a:spcBef>
                <a:spcPts val="10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influencing lost people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towards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Jesus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is to 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work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hard at</a:t>
            </a:r>
            <a:r>
              <a:rPr dirty="0" sz="54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becoming</a:t>
            </a:r>
            <a:endParaRPr sz="5400">
              <a:latin typeface="Arial"/>
              <a:cs typeface="Arial"/>
            </a:endParaRPr>
          </a:p>
          <a:p>
            <a:pPr algn="ctr">
              <a:lnSpc>
                <a:spcPts val="5755"/>
              </a:lnSpc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dirty="0" sz="54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friend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71422" y="3481196"/>
            <a:ext cx="2781300" cy="71755"/>
          </a:xfrm>
          <a:custGeom>
            <a:avLst/>
            <a:gdLst/>
            <a:ahLst/>
            <a:cxnLst/>
            <a:rect l="l" t="t" r="r" b="b"/>
            <a:pathLst>
              <a:path w="2781300" h="71754">
                <a:moveTo>
                  <a:pt x="2781300" y="0"/>
                </a:moveTo>
                <a:lnTo>
                  <a:pt x="0" y="0"/>
                </a:lnTo>
                <a:lnTo>
                  <a:pt x="0" y="71627"/>
                </a:lnTo>
                <a:lnTo>
                  <a:pt x="2781300" y="71627"/>
                </a:lnTo>
                <a:lnTo>
                  <a:pt x="27813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09522" y="4221860"/>
            <a:ext cx="2514600" cy="71755"/>
          </a:xfrm>
          <a:custGeom>
            <a:avLst/>
            <a:gdLst/>
            <a:ahLst/>
            <a:cxnLst/>
            <a:rect l="l" t="t" r="r" b="b"/>
            <a:pathLst>
              <a:path w="2514600" h="71754">
                <a:moveTo>
                  <a:pt x="2514600" y="0"/>
                </a:moveTo>
                <a:lnTo>
                  <a:pt x="0" y="0"/>
                </a:lnTo>
                <a:lnTo>
                  <a:pt x="0" y="71627"/>
                </a:lnTo>
                <a:lnTo>
                  <a:pt x="2514600" y="71627"/>
                </a:lnTo>
                <a:lnTo>
                  <a:pt x="2514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999610" y="5703125"/>
            <a:ext cx="2286000" cy="71755"/>
          </a:xfrm>
          <a:custGeom>
            <a:avLst/>
            <a:gdLst/>
            <a:ahLst/>
            <a:cxnLst/>
            <a:rect l="l" t="t" r="r" b="b"/>
            <a:pathLst>
              <a:path w="2286000" h="71754">
                <a:moveTo>
                  <a:pt x="2286000" y="0"/>
                </a:moveTo>
                <a:lnTo>
                  <a:pt x="0" y="0"/>
                </a:lnTo>
                <a:lnTo>
                  <a:pt x="0" y="71628"/>
                </a:lnTo>
                <a:lnTo>
                  <a:pt x="2286000" y="71628"/>
                </a:lnTo>
                <a:lnTo>
                  <a:pt x="22860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73709" y="1228420"/>
            <a:ext cx="7726680" cy="4553585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marL="297815" marR="5080" indent="-285750">
              <a:lnSpc>
                <a:spcPct val="90000"/>
              </a:lnSpc>
              <a:spcBef>
                <a:spcPts val="750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27. The longer a</a:t>
            </a:r>
            <a:r>
              <a:rPr dirty="0" sz="5400" spc="-1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person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is a Christian the less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effective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they are as a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witness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because they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don’t have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very</a:t>
            </a:r>
            <a:r>
              <a:rPr dirty="0" sz="54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many</a:t>
            </a:r>
            <a:endParaRPr sz="5400">
              <a:latin typeface="Arial"/>
              <a:cs typeface="Arial"/>
            </a:endParaRPr>
          </a:p>
          <a:p>
            <a:pPr marL="1917700">
              <a:lnSpc>
                <a:spcPts val="5835"/>
              </a:lnSpc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lost</a:t>
            </a:r>
            <a:r>
              <a:rPr dirty="0" sz="54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friends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46698" y="2761869"/>
            <a:ext cx="2209800" cy="71755"/>
          </a:xfrm>
          <a:custGeom>
            <a:avLst/>
            <a:gdLst/>
            <a:ahLst/>
            <a:cxnLst/>
            <a:rect l="l" t="t" r="r" b="b"/>
            <a:pathLst>
              <a:path w="2209800" h="71755">
                <a:moveTo>
                  <a:pt x="2209800" y="0"/>
                </a:moveTo>
                <a:lnTo>
                  <a:pt x="0" y="0"/>
                </a:lnTo>
                <a:lnTo>
                  <a:pt x="0" y="71627"/>
                </a:lnTo>
                <a:lnTo>
                  <a:pt x="2209800" y="71627"/>
                </a:lnTo>
                <a:lnTo>
                  <a:pt x="22098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47310" y="4243196"/>
            <a:ext cx="2286000" cy="71755"/>
          </a:xfrm>
          <a:custGeom>
            <a:avLst/>
            <a:gdLst/>
            <a:ahLst/>
            <a:cxnLst/>
            <a:rect l="l" t="t" r="r" b="b"/>
            <a:pathLst>
              <a:path w="2286000" h="71754">
                <a:moveTo>
                  <a:pt x="2286000" y="0"/>
                </a:moveTo>
                <a:lnTo>
                  <a:pt x="0" y="0"/>
                </a:lnTo>
                <a:lnTo>
                  <a:pt x="0" y="71627"/>
                </a:lnTo>
                <a:lnTo>
                  <a:pt x="2286000" y="71627"/>
                </a:lnTo>
                <a:lnTo>
                  <a:pt x="22860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59409" y="1990725"/>
            <a:ext cx="7725409" cy="2330450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 marR="5080" indent="208279">
              <a:lnSpc>
                <a:spcPts val="5840"/>
              </a:lnSpc>
              <a:spcBef>
                <a:spcPts val="82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28.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The Gospel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travels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best and most</a:t>
            </a:r>
            <a:r>
              <a:rPr dirty="0" sz="5400" spc="-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naturally</a:t>
            </a:r>
            <a:endParaRPr sz="5400">
              <a:latin typeface="Arial"/>
              <a:cs typeface="Arial"/>
            </a:endParaRPr>
          </a:p>
          <a:p>
            <a:pPr marL="1155700">
              <a:lnSpc>
                <a:spcPts val="5740"/>
              </a:lnSpc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between</a:t>
            </a:r>
            <a:r>
              <a:rPr dirty="0" sz="54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friends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898" y="570203"/>
            <a:ext cx="7526020" cy="5023485"/>
          </a:xfrm>
          <a:prstGeom prst="rect">
            <a:avLst/>
          </a:prstGeom>
        </p:spPr>
        <p:txBody>
          <a:bodyPr wrap="square" lIns="0" tIns="177800" rIns="0" bIns="0" rtlCol="0" vert="horz">
            <a:spAutoFit/>
          </a:bodyPr>
          <a:lstStyle/>
          <a:p>
            <a:pPr algn="ctr" marR="148590">
              <a:lnSpc>
                <a:spcPct val="100000"/>
              </a:lnSpc>
              <a:spcBef>
                <a:spcPts val="1400"/>
              </a:spcBef>
            </a:pP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Matthew</a:t>
            </a:r>
            <a:r>
              <a:rPr dirty="0" sz="4000" spc="2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00"/>
                </a:solidFill>
                <a:latin typeface="Arial"/>
                <a:cs typeface="Arial"/>
              </a:rPr>
              <a:t>11:19</a:t>
            </a:r>
            <a:endParaRPr sz="4000">
              <a:latin typeface="Arial"/>
              <a:cs typeface="Arial"/>
            </a:endParaRPr>
          </a:p>
          <a:p>
            <a:pPr algn="ctr" marL="537845" marR="532130" indent="-1270">
              <a:lnSpc>
                <a:spcPct val="90000"/>
              </a:lnSpc>
              <a:spcBef>
                <a:spcPts val="2145"/>
              </a:spcBef>
              <a:tabLst>
                <a:tab pos="1791335" algn="l"/>
              </a:tabLst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The Son of Man came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eating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drinking,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and	they say,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‘Behold,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gluttonous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man</a:t>
            </a:r>
            <a:r>
              <a:rPr dirty="0" sz="48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endParaRPr sz="4800">
              <a:latin typeface="Arial"/>
              <a:cs typeface="Arial"/>
            </a:endParaRPr>
          </a:p>
          <a:p>
            <a:pPr algn="ctr" marL="12065" marR="5080">
              <a:lnSpc>
                <a:spcPts val="5180"/>
              </a:lnSpc>
              <a:spcBef>
                <a:spcPts val="80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 drunkard, a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friend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of tax  collectors and</a:t>
            </a:r>
            <a:r>
              <a:rPr dirty="0" sz="4800" spc="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sinners!’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9553" y="735837"/>
            <a:ext cx="256540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Acts</a:t>
            </a:r>
            <a:r>
              <a:rPr dirty="0" sz="4000" spc="-65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11:14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818794" y="1925192"/>
            <a:ext cx="7663815" cy="273304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065" marR="5080" indent="-1270">
              <a:lnSpc>
                <a:spcPct val="90000"/>
              </a:lnSpc>
              <a:spcBef>
                <a:spcPts val="675"/>
              </a:spcBef>
              <a:tabLst>
                <a:tab pos="3779520" algn="l"/>
              </a:tabLst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And he will speak words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you by which you will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be saved,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you and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all your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household.	oikos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9553" y="735837"/>
            <a:ext cx="256540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Acts</a:t>
            </a:r>
            <a:r>
              <a:rPr dirty="0" sz="4000" spc="-65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16:31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37666" y="2001392"/>
            <a:ext cx="7426959" cy="273304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just" marL="166370" marR="5080" indent="-154305">
              <a:lnSpc>
                <a:spcPct val="90000"/>
              </a:lnSpc>
              <a:spcBef>
                <a:spcPts val="67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said,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“Believe in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Lord Jesus, and you will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be saved,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you and</a:t>
            </a:r>
            <a:r>
              <a:rPr dirty="0" sz="4800" spc="7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endParaRPr sz="4800">
              <a:latin typeface="Arial"/>
              <a:cs typeface="Arial"/>
            </a:endParaRPr>
          </a:p>
          <a:p>
            <a:pPr algn="ctr">
              <a:lnSpc>
                <a:spcPts val="5185"/>
              </a:lnSpc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household.”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31285" y="735837"/>
            <a:ext cx="228346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00"/>
                </a:solidFill>
              </a:rPr>
              <a:t>Acts</a:t>
            </a:r>
            <a:r>
              <a:rPr dirty="0" sz="4000" spc="-65">
                <a:solidFill>
                  <a:srgbClr val="FFFF00"/>
                </a:solidFill>
              </a:rPr>
              <a:t> </a:t>
            </a:r>
            <a:r>
              <a:rPr dirty="0" sz="4000" spc="-5">
                <a:solidFill>
                  <a:srgbClr val="FFFF00"/>
                </a:solidFill>
              </a:rPr>
              <a:t>18:8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00557" y="1543888"/>
            <a:ext cx="8100059" cy="470852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12700" marR="5080" indent="1270">
              <a:lnSpc>
                <a:spcPct val="90000"/>
              </a:lnSpc>
              <a:spcBef>
                <a:spcPts val="675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Crispus, the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leader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 the  synagogue,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believed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Lord with all his</a:t>
            </a:r>
            <a:r>
              <a:rPr dirty="0" sz="48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household,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and many of the  Corinthians when they  heard were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believing and  being</a:t>
            </a:r>
            <a:r>
              <a:rPr dirty="0" sz="4800" spc="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baptized.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99410" y="2761869"/>
            <a:ext cx="1905000" cy="71755"/>
          </a:xfrm>
          <a:custGeom>
            <a:avLst/>
            <a:gdLst/>
            <a:ahLst/>
            <a:cxnLst/>
            <a:rect l="l" t="t" r="r" b="b"/>
            <a:pathLst>
              <a:path w="1905000" h="71755">
                <a:moveTo>
                  <a:pt x="1905000" y="0"/>
                </a:moveTo>
                <a:lnTo>
                  <a:pt x="0" y="0"/>
                </a:lnTo>
                <a:lnTo>
                  <a:pt x="0" y="71627"/>
                </a:lnTo>
                <a:lnTo>
                  <a:pt x="1905000" y="71627"/>
                </a:lnTo>
                <a:lnTo>
                  <a:pt x="19050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85722" y="4243196"/>
            <a:ext cx="2514600" cy="71755"/>
          </a:xfrm>
          <a:custGeom>
            <a:avLst/>
            <a:gdLst/>
            <a:ahLst/>
            <a:cxnLst/>
            <a:rect l="l" t="t" r="r" b="b"/>
            <a:pathLst>
              <a:path w="2514600" h="71754">
                <a:moveTo>
                  <a:pt x="2514600" y="0"/>
                </a:moveTo>
                <a:lnTo>
                  <a:pt x="0" y="0"/>
                </a:lnTo>
                <a:lnTo>
                  <a:pt x="0" y="71627"/>
                </a:lnTo>
                <a:lnTo>
                  <a:pt x="2514600" y="71627"/>
                </a:lnTo>
                <a:lnTo>
                  <a:pt x="2514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428110" y="4983860"/>
            <a:ext cx="1790700" cy="71755"/>
          </a:xfrm>
          <a:custGeom>
            <a:avLst/>
            <a:gdLst/>
            <a:ahLst/>
            <a:cxnLst/>
            <a:rect l="l" t="t" r="r" b="b"/>
            <a:pathLst>
              <a:path w="1790700" h="71754">
                <a:moveTo>
                  <a:pt x="1790700" y="0"/>
                </a:moveTo>
                <a:lnTo>
                  <a:pt x="0" y="0"/>
                </a:lnTo>
                <a:lnTo>
                  <a:pt x="0" y="71627"/>
                </a:lnTo>
                <a:lnTo>
                  <a:pt x="1790700" y="71627"/>
                </a:lnTo>
                <a:lnTo>
                  <a:pt x="17907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59409" y="1990725"/>
            <a:ext cx="7722234" cy="307149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983615" marR="5080" indent="-971550">
              <a:lnSpc>
                <a:spcPts val="5840"/>
              </a:lnSpc>
              <a:spcBef>
                <a:spcPts val="82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29. A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friend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is someone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we do things</a:t>
            </a:r>
            <a:r>
              <a:rPr dirty="0" sz="54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endParaRPr sz="5400">
              <a:latin typeface="Arial"/>
              <a:cs typeface="Arial"/>
            </a:endParaRPr>
          </a:p>
          <a:p>
            <a:pPr algn="ctr">
              <a:lnSpc>
                <a:spcPts val="5415"/>
              </a:lnSpc>
            </a:pP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socially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and that</a:t>
            </a:r>
            <a:r>
              <a:rPr dirty="0" sz="54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we</a:t>
            </a:r>
            <a:endParaRPr sz="5400">
              <a:latin typeface="Arial"/>
              <a:cs typeface="Arial"/>
            </a:endParaRPr>
          </a:p>
          <a:p>
            <a:pPr algn="ctr">
              <a:lnSpc>
                <a:spcPts val="6155"/>
              </a:lnSpc>
            </a:pP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enjoy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Authorized User</dc:creator>
  <dc:title>A GREAT COMMANDMENT CHURCH</dc:title>
  <dcterms:created xsi:type="dcterms:W3CDTF">2021-07-15T09:31:40Z</dcterms:created>
  <dcterms:modified xsi:type="dcterms:W3CDTF">2021-07-15T09:31:40Z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2016-01-25T00:00:00Z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2021-07-15T00:00:00Z</vt:filetime>
  </property>
</Properties>
</file>